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5" r:id="rId1"/>
  </p:sldMasterIdLst>
  <p:notesMasterIdLst>
    <p:notesMasterId r:id="rId20"/>
  </p:notesMasterIdLst>
  <p:handoutMasterIdLst>
    <p:handoutMasterId r:id="rId21"/>
  </p:handoutMasterIdLst>
  <p:sldIdLst>
    <p:sldId id="256" r:id="rId2"/>
    <p:sldId id="290" r:id="rId3"/>
    <p:sldId id="291" r:id="rId4"/>
    <p:sldId id="289" r:id="rId5"/>
    <p:sldId id="283" r:id="rId6"/>
    <p:sldId id="301" r:id="rId7"/>
    <p:sldId id="284" r:id="rId8"/>
    <p:sldId id="292" r:id="rId9"/>
    <p:sldId id="293" r:id="rId10"/>
    <p:sldId id="285" r:id="rId11"/>
    <p:sldId id="294" r:id="rId12"/>
    <p:sldId id="286" r:id="rId13"/>
    <p:sldId id="295" r:id="rId14"/>
    <p:sldId id="296" r:id="rId15"/>
    <p:sldId id="298" r:id="rId16"/>
    <p:sldId id="299" r:id="rId17"/>
    <p:sldId id="300" r:id="rId18"/>
    <p:sldId id="282" r:id="rId19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8C75D6F4-BCD2-BD4A-BE95-D74D91CD59C0}">
          <p14:sldIdLst>
            <p14:sldId id="256"/>
            <p14:sldId id="290"/>
            <p14:sldId id="291"/>
            <p14:sldId id="289"/>
            <p14:sldId id="283"/>
            <p14:sldId id="301"/>
            <p14:sldId id="284"/>
            <p14:sldId id="292"/>
            <p14:sldId id="293"/>
            <p14:sldId id="285"/>
            <p14:sldId id="294"/>
            <p14:sldId id="286"/>
            <p14:sldId id="295"/>
            <p14:sldId id="296"/>
            <p14:sldId id="298"/>
            <p14:sldId id="299"/>
            <p14:sldId id="300"/>
            <p14:sldId id="282"/>
          </p14:sldIdLst>
        </p14:section>
      </p14:sectionLst>
    </p:ext>
    <p:ext uri="{EFAFB233-063F-42B5-8137-9DF3F51BA10A}">
      <p15:sldGuideLst xmlns=""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njay Radia" initials="" lastIdx="5" clrIdx="0"/>
  <p:cmAuthor id="1" name="Chris Nauroth" initials="" lastIdx="6" clrIdx="1"/>
  <p:cmAuthor id="2" name="Steve Loughran" initials="" lastIdx="7" clrIdx="2"/>
  <p:cmAuthor id="3" name="Rajesh Balamohan" initials="" lastIdx="3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3B897D0-CF76-426D-BF34-4114AEE2C819}">
  <a:tblStyle styleId="{33B897D0-CF76-426D-BF34-4114AEE2C819}" styleName="Table_0">
    <a:wholeTbl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150" autoAdjust="0"/>
    <p:restoredTop sz="94048" autoAdjust="0"/>
  </p:normalViewPr>
  <p:slideViewPr>
    <p:cSldViewPr snapToGrid="0" snapToObjects="1">
      <p:cViewPr varScale="1">
        <p:scale>
          <a:sx n="140" d="100"/>
          <a:sy n="140" d="100"/>
        </p:scale>
        <p:origin x="-96" y="-42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68" d="100"/>
        <a:sy n="168" d="100"/>
      </p:scale>
      <p:origin x="0" y="0"/>
    </p:cViewPr>
  </p:sorterViewPr>
  <p:notesViewPr>
    <p:cSldViewPr snapToGrid="0" snapToObjects="1">
      <p:cViewPr varScale="1">
        <p:scale>
          <a:sx n="156" d="100"/>
          <a:sy n="156" d="100"/>
        </p:scale>
        <p:origin x="4440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notesMaster" Target="notesMasters/notesMaster1.xml"/><Relationship Id="rId21" Type="http://schemas.openxmlformats.org/officeDocument/2006/relationships/handoutMaster" Target="handoutMasters/handoutMaster1.xml"/><Relationship Id="rId22" Type="http://schemas.openxmlformats.org/officeDocument/2006/relationships/printerSettings" Target="printerSettings/printerSettings1.bin"/><Relationship Id="rId23" Type="http://schemas.openxmlformats.org/officeDocument/2006/relationships/commentAuthors" Target="commentAuthors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Calibri Regular" charset="0"/>
              <a:ea typeface="Calibri Regular" charset="0"/>
              <a:cs typeface="Calibri Regular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C24564-358F-8D48-8009-62B930092C2D}" type="datetimeFigureOut">
              <a:rPr lang="en-US" smtClean="0">
                <a:latin typeface="Calibri Regular" charset="0"/>
                <a:ea typeface="Calibri Regular" charset="0"/>
                <a:cs typeface="Calibri Regular" charset="0"/>
              </a:rPr>
              <a:t>4/10/17</a:t>
            </a:fld>
            <a:endParaRPr lang="en-US" dirty="0">
              <a:latin typeface="Calibri Regular" charset="0"/>
              <a:ea typeface="Calibri Regular" charset="0"/>
              <a:cs typeface="Calibri Regular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Calibri Regular" charset="0"/>
              <a:ea typeface="Calibri Regular" charset="0"/>
              <a:cs typeface="Calibri Regular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C869B7-DB4F-3C4C-BE45-5A05F0E1F773}" type="slidenum">
              <a:rPr lang="en-US" smtClean="0">
                <a:latin typeface="Calibri Regular" charset="0"/>
                <a:ea typeface="Calibri Regular" charset="0"/>
                <a:cs typeface="Calibri Regular" charset="0"/>
              </a:rPr>
              <a:t>‹#›</a:t>
            </a:fld>
            <a:endParaRPr lang="en-US" dirty="0">
              <a:latin typeface="Calibri Regular" charset="0"/>
              <a:ea typeface="Calibri Regular" charset="0"/>
              <a:cs typeface="Calibri 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3163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80373981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Calibri Regular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Shape 1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12632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Shape 1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488948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Shape 1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488948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15108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15108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hape 2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Shape 2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5927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Relationship Id="rId3" Type="http://schemas.openxmlformats.org/officeDocument/2006/relationships/image" Target="../media/image4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Relationship Id="rId3" Type="http://schemas.openxmlformats.org/officeDocument/2006/relationships/image" Target="../media/image4.jpe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Green Title 1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Shape 13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2531" y="-9611"/>
            <a:ext cx="9169200" cy="51528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Shape 14"/>
          <p:cNvSpPr txBox="1">
            <a:spLocks noGrp="1"/>
          </p:cNvSpPr>
          <p:nvPr>
            <p:ph type="ctrTitle"/>
          </p:nvPr>
        </p:nvSpPr>
        <p:spPr>
          <a:xfrm>
            <a:off x="525933" y="1809533"/>
            <a:ext cx="4777800" cy="981000"/>
          </a:xfrm>
          <a:prstGeom prst="rect">
            <a:avLst/>
          </a:prstGeom>
          <a:noFill/>
          <a:ln>
            <a:noFill/>
          </a:ln>
        </p:spPr>
        <p:txBody>
          <a:bodyPr lIns="57150" tIns="57150" rIns="57150" bIns="57150" anchor="b" anchorCtr="0"/>
          <a:lstStyle>
            <a:lvl1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8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42900" marR="0" lvl="5" indent="0" algn="l" rtl="0">
              <a:spcBef>
                <a:spcPts val="0"/>
              </a:spcBef>
              <a:spcAft>
                <a:spcPts val="0"/>
              </a:spcAft>
              <a:buNone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685800" marR="0" lvl="6" indent="0" algn="l" rtl="0">
              <a:spcBef>
                <a:spcPts val="0"/>
              </a:spcBef>
              <a:spcAft>
                <a:spcPts val="0"/>
              </a:spcAft>
              <a:buNone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028700" marR="0" lvl="7" indent="0" algn="l" rtl="0">
              <a:spcBef>
                <a:spcPts val="0"/>
              </a:spcBef>
              <a:spcAft>
                <a:spcPts val="0"/>
              </a:spcAft>
              <a:buNone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371600" marR="0" lvl="8" indent="0" algn="l" rtl="0">
              <a:spcBef>
                <a:spcPts val="0"/>
              </a:spcBef>
              <a:spcAft>
                <a:spcPts val="0"/>
              </a:spcAft>
              <a:buNone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ubTitle" idx="1"/>
          </p:nvPr>
        </p:nvSpPr>
        <p:spPr>
          <a:xfrm>
            <a:off x="525933" y="2906386"/>
            <a:ext cx="4777800" cy="294300"/>
          </a:xfrm>
          <a:prstGeom prst="rect">
            <a:avLst/>
          </a:prstGeom>
          <a:noFill/>
          <a:ln>
            <a:noFill/>
          </a:ln>
        </p:spPr>
        <p:txBody>
          <a:bodyPr lIns="57150" tIns="57150" rIns="57150" bIns="57150" anchor="t" anchorCtr="0"/>
          <a:lstStyle>
            <a:lvl1pPr marL="0" marR="0" lvl="0" indent="0" algn="l" rtl="0">
              <a:lnSpc>
                <a:spcPct val="85000"/>
              </a:lnSpc>
              <a:spcBef>
                <a:spcPts val="100"/>
              </a:spcBef>
              <a:spcAft>
                <a:spcPts val="100"/>
              </a:spcAft>
              <a:buClr>
                <a:schemeClr val="accent1"/>
              </a:buClr>
              <a:buFont typeface="Noto Sans Symbols"/>
              <a:buNone/>
              <a:defRPr sz="2300" b="1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5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ctr" rtl="0">
              <a:spcBef>
                <a:spcPts val="300"/>
              </a:spcBef>
              <a:buClr>
                <a:srgbClr val="888888"/>
              </a:buClr>
              <a:buFont typeface="Arial"/>
              <a:buNone/>
              <a:defRPr sz="15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ctr" rtl="0">
              <a:spcBef>
                <a:spcPts val="300"/>
              </a:spcBef>
              <a:buClr>
                <a:srgbClr val="888888"/>
              </a:buClr>
              <a:buFont typeface="Arial"/>
              <a:buNone/>
              <a:defRPr sz="15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ctr" rtl="0">
              <a:spcBef>
                <a:spcPts val="300"/>
              </a:spcBef>
              <a:buClr>
                <a:srgbClr val="888888"/>
              </a:buClr>
              <a:buFont typeface="Arial"/>
              <a:buNone/>
              <a:defRPr sz="15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ctr" rtl="0">
              <a:spcBef>
                <a:spcPts val="300"/>
              </a:spcBef>
              <a:buClr>
                <a:srgbClr val="888888"/>
              </a:buClr>
              <a:buFont typeface="Arial"/>
              <a:buNone/>
              <a:defRPr sz="15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16" name="Shape 16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74256" y="4384341"/>
            <a:ext cx="1371600" cy="58290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Shape 17"/>
          <p:cNvSpPr txBox="1">
            <a:spLocks noGrp="1"/>
          </p:cNvSpPr>
          <p:nvPr>
            <p:ph type="body" idx="2"/>
          </p:nvPr>
        </p:nvSpPr>
        <p:spPr>
          <a:xfrm>
            <a:off x="525933" y="3277563"/>
            <a:ext cx="4777800" cy="294300"/>
          </a:xfrm>
          <a:prstGeom prst="rect">
            <a:avLst/>
          </a:prstGeom>
          <a:noFill/>
          <a:ln>
            <a:noFill/>
          </a:ln>
        </p:spPr>
        <p:txBody>
          <a:bodyPr lIns="57150" tIns="57150" rIns="57150" bIns="57150" anchor="t" anchorCtr="0"/>
          <a:lstStyle>
            <a:lvl1pPr marL="0" marR="0" lvl="0" indent="0" algn="l" rtl="0">
              <a:lnSpc>
                <a:spcPct val="8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23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58800" marR="0" lvl="1" indent="-1270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63600" marR="0" lvl="2" indent="-63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6500" marR="0" lvl="3" indent="-762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9400" marR="0" lvl="4" indent="-762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92300" marR="0" lvl="5" indent="-76200" algn="l" rtl="0">
              <a:spcBef>
                <a:spcPts val="300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35200" marR="0" lvl="6" indent="-88900" algn="l" rtl="0">
              <a:spcBef>
                <a:spcPts val="300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8100" marR="0" lvl="7" indent="-88900" algn="l" rtl="0">
              <a:spcBef>
                <a:spcPts val="300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21000" marR="0" lvl="8" indent="-88900" algn="l" rtl="0">
              <a:spcBef>
                <a:spcPts val="300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>
            <a:spLocks noGrp="1"/>
          </p:cNvSpPr>
          <p:nvPr>
            <p:ph type="ctrTitle"/>
          </p:nvPr>
        </p:nvSpPr>
        <p:spPr>
          <a:xfrm>
            <a:off x="525933" y="426021"/>
            <a:ext cx="8229600" cy="294300"/>
          </a:xfrm>
          <a:prstGeom prst="rect">
            <a:avLst/>
          </a:prstGeom>
          <a:noFill/>
          <a:ln>
            <a:noFill/>
          </a:ln>
        </p:spPr>
        <p:txBody>
          <a:bodyPr lIns="57150" tIns="57150" rIns="57150" bIns="57150" anchor="ctr" anchorCtr="0"/>
          <a:lstStyle>
            <a:lvl1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3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42900" marR="0" lvl="5" indent="0" algn="l" rtl="0">
              <a:spcBef>
                <a:spcPts val="0"/>
              </a:spcBef>
              <a:spcAft>
                <a:spcPts val="0"/>
              </a:spcAft>
              <a:buNone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685800" marR="0" lvl="6" indent="0" algn="l" rtl="0">
              <a:spcBef>
                <a:spcPts val="0"/>
              </a:spcBef>
              <a:spcAft>
                <a:spcPts val="0"/>
              </a:spcAft>
              <a:buNone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028700" marR="0" lvl="7" indent="0" algn="l" rtl="0">
              <a:spcBef>
                <a:spcPts val="0"/>
              </a:spcBef>
              <a:spcAft>
                <a:spcPts val="0"/>
              </a:spcAft>
              <a:buNone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371600" marR="0" lvl="8" indent="0" algn="l" rtl="0">
              <a:spcBef>
                <a:spcPts val="0"/>
              </a:spcBef>
              <a:spcAft>
                <a:spcPts val="0"/>
              </a:spcAft>
              <a:buNone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525933" y="1095375"/>
            <a:ext cx="8229600" cy="3376872"/>
          </a:xfrm>
          <a:prstGeom prst="rect">
            <a:avLst/>
          </a:prstGeom>
          <a:noFill/>
          <a:ln>
            <a:noFill/>
          </a:ln>
        </p:spPr>
        <p:txBody>
          <a:bodyPr lIns="57150" tIns="57150" rIns="57150" bIns="57150" anchor="t" anchorCtr="0"/>
          <a:lstStyle>
            <a:lvl1pPr marL="254000" marR="0" lvl="0" indent="-24765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ct val="72222"/>
              <a:buFont typeface="Noto Sans Symbols"/>
              <a:buChar char="⬢"/>
              <a:tabLst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58800" marR="0" lvl="1" indent="-1270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63600" marR="0" lvl="2" indent="-63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6500" marR="0" lvl="3" indent="-762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9400" marR="0" lvl="4" indent="-762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92300" marR="0" lvl="5" indent="-76200" algn="l" rtl="0">
              <a:spcBef>
                <a:spcPts val="300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35200" marR="0" lvl="6" indent="-88900" algn="l" rtl="0">
              <a:spcBef>
                <a:spcPts val="300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8100" marR="0" lvl="7" indent="-88900" algn="l" rtl="0">
              <a:spcBef>
                <a:spcPts val="300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21000" marR="0" lvl="8" indent="-88900" algn="l" rtl="0">
              <a:spcBef>
                <a:spcPts val="300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411717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hoto Title 1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Shape 31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53900" cy="514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Shape 32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53900" cy="514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Shape 33"/>
          <p:cNvPicPr preferRelativeResize="0"/>
          <p:nvPr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74256" y="3908091"/>
            <a:ext cx="1371600" cy="582900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Shape 34"/>
          <p:cNvSpPr txBox="1"/>
          <p:nvPr/>
        </p:nvSpPr>
        <p:spPr>
          <a:xfrm>
            <a:off x="9704896" y="5843962"/>
            <a:ext cx="0" cy="2289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85000"/>
              </a:lnSpc>
              <a:spcBef>
                <a:spcPts val="0"/>
              </a:spcBef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Shape 35"/>
          <p:cNvSpPr/>
          <p:nvPr/>
        </p:nvSpPr>
        <p:spPr>
          <a:xfrm>
            <a:off x="0" y="1059656"/>
            <a:ext cx="4810200" cy="2952900"/>
          </a:xfrm>
          <a:prstGeom prst="rect">
            <a:avLst/>
          </a:prstGeom>
          <a:gradFill>
            <a:gsLst>
              <a:gs pos="0">
                <a:srgbClr val="000000">
                  <a:alpha val="49803"/>
                </a:srgbClr>
              </a:gs>
              <a:gs pos="7000">
                <a:srgbClr val="000000">
                  <a:alpha val="49803"/>
                </a:srgbClr>
              </a:gs>
              <a:gs pos="100000">
                <a:srgbClr val="000000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lIns="57150" tIns="57150" rIns="57150" bIns="571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1400" b="0" i="0" u="none" strike="noStrike" cap="none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" name="Shape 36"/>
          <p:cNvSpPr txBox="1">
            <a:spLocks noGrp="1"/>
          </p:cNvSpPr>
          <p:nvPr>
            <p:ph type="ctrTitle"/>
          </p:nvPr>
        </p:nvSpPr>
        <p:spPr>
          <a:xfrm>
            <a:off x="525933" y="1811655"/>
            <a:ext cx="4777800" cy="981000"/>
          </a:xfrm>
          <a:prstGeom prst="rect">
            <a:avLst/>
          </a:prstGeom>
          <a:noFill/>
          <a:ln>
            <a:noFill/>
          </a:ln>
        </p:spPr>
        <p:txBody>
          <a:bodyPr lIns="57150" tIns="57150" rIns="57150" bIns="57150" anchor="b" anchorCtr="0"/>
          <a:lstStyle>
            <a:lvl1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38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42900" marR="0" lvl="5" indent="0" algn="l" rtl="0">
              <a:spcBef>
                <a:spcPts val="0"/>
              </a:spcBef>
              <a:spcAft>
                <a:spcPts val="0"/>
              </a:spcAft>
              <a:buNone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685800" marR="0" lvl="6" indent="0" algn="l" rtl="0">
              <a:spcBef>
                <a:spcPts val="0"/>
              </a:spcBef>
              <a:spcAft>
                <a:spcPts val="0"/>
              </a:spcAft>
              <a:buNone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028700" marR="0" lvl="7" indent="0" algn="l" rtl="0">
              <a:spcBef>
                <a:spcPts val="0"/>
              </a:spcBef>
              <a:spcAft>
                <a:spcPts val="0"/>
              </a:spcAft>
              <a:buNone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371600" marR="0" lvl="8" indent="0" algn="l" rtl="0">
              <a:spcBef>
                <a:spcPts val="0"/>
              </a:spcBef>
              <a:spcAft>
                <a:spcPts val="0"/>
              </a:spcAft>
              <a:buNone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subTitle" idx="1"/>
          </p:nvPr>
        </p:nvSpPr>
        <p:spPr>
          <a:xfrm>
            <a:off x="525933" y="2908935"/>
            <a:ext cx="4777800" cy="294300"/>
          </a:xfrm>
          <a:prstGeom prst="rect">
            <a:avLst/>
          </a:prstGeom>
          <a:noFill/>
          <a:ln>
            <a:noFill/>
          </a:ln>
        </p:spPr>
        <p:txBody>
          <a:bodyPr lIns="57150" tIns="57150" rIns="57150" bIns="57150" anchor="t" anchorCtr="0"/>
          <a:lstStyle>
            <a:lvl1pPr marL="0" marR="0" lvl="0" indent="0" algn="l" rtl="0">
              <a:lnSpc>
                <a:spcPct val="85000"/>
              </a:lnSpc>
              <a:spcBef>
                <a:spcPts val="100"/>
              </a:spcBef>
              <a:spcAft>
                <a:spcPts val="100"/>
              </a:spcAft>
              <a:buClr>
                <a:schemeClr val="accent1"/>
              </a:buClr>
              <a:buFont typeface="Noto Sans Symbols"/>
              <a:buNone/>
              <a:defRPr sz="2300" b="1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5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ctr" rtl="0">
              <a:spcBef>
                <a:spcPts val="300"/>
              </a:spcBef>
              <a:buClr>
                <a:srgbClr val="888888"/>
              </a:buClr>
              <a:buFont typeface="Arial"/>
              <a:buNone/>
              <a:defRPr sz="15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ctr" rtl="0">
              <a:spcBef>
                <a:spcPts val="300"/>
              </a:spcBef>
              <a:buClr>
                <a:srgbClr val="888888"/>
              </a:buClr>
              <a:buFont typeface="Arial"/>
              <a:buNone/>
              <a:defRPr sz="15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ctr" rtl="0">
              <a:spcBef>
                <a:spcPts val="300"/>
              </a:spcBef>
              <a:buClr>
                <a:srgbClr val="888888"/>
              </a:buClr>
              <a:buFont typeface="Arial"/>
              <a:buNone/>
              <a:defRPr sz="15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ctr" rtl="0">
              <a:spcBef>
                <a:spcPts val="300"/>
              </a:spcBef>
              <a:buClr>
                <a:srgbClr val="888888"/>
              </a:buClr>
              <a:buFont typeface="Arial"/>
              <a:buNone/>
              <a:defRPr sz="15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body" idx="2"/>
          </p:nvPr>
        </p:nvSpPr>
        <p:spPr>
          <a:xfrm>
            <a:off x="525933" y="3280409"/>
            <a:ext cx="4777800" cy="294300"/>
          </a:xfrm>
          <a:prstGeom prst="rect">
            <a:avLst/>
          </a:prstGeom>
          <a:noFill/>
          <a:ln>
            <a:noFill/>
          </a:ln>
        </p:spPr>
        <p:txBody>
          <a:bodyPr lIns="57150" tIns="57150" rIns="57150" bIns="57150" anchor="t" anchorCtr="0"/>
          <a:lstStyle>
            <a:lvl1pPr marL="0" marR="0" lvl="0" indent="0" algn="l" rtl="0">
              <a:lnSpc>
                <a:spcPct val="8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23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58800" marR="0" lvl="1" indent="-1270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63600" marR="0" lvl="2" indent="-63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6500" marR="0" lvl="3" indent="-762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9400" marR="0" lvl="4" indent="-762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92300" marR="0" lvl="5" indent="-76200" algn="l" rtl="0">
              <a:spcBef>
                <a:spcPts val="300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35200" marR="0" lvl="6" indent="-88900" algn="l" rtl="0">
              <a:spcBef>
                <a:spcPts val="300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8100" marR="0" lvl="7" indent="-88900" algn="l" rtl="0">
              <a:spcBef>
                <a:spcPts val="300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21000" marR="0" lvl="8" indent="-88900" algn="l" rtl="0">
              <a:spcBef>
                <a:spcPts val="300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470927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>
            <a:spLocks noGrp="1"/>
          </p:cNvSpPr>
          <p:nvPr>
            <p:ph type="ctrTitle"/>
          </p:nvPr>
        </p:nvSpPr>
        <p:spPr>
          <a:xfrm>
            <a:off x="525933" y="426021"/>
            <a:ext cx="8229600" cy="294300"/>
          </a:xfrm>
          <a:prstGeom prst="rect">
            <a:avLst/>
          </a:prstGeom>
          <a:noFill/>
          <a:ln>
            <a:noFill/>
          </a:ln>
        </p:spPr>
        <p:txBody>
          <a:bodyPr lIns="57150" tIns="57150" rIns="57150" bIns="57150" anchor="ctr" anchorCtr="0"/>
          <a:lstStyle>
            <a:lvl1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3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42900" marR="0" lvl="5" indent="0" algn="l" rtl="0">
              <a:spcBef>
                <a:spcPts val="0"/>
              </a:spcBef>
              <a:spcAft>
                <a:spcPts val="0"/>
              </a:spcAft>
              <a:buNone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685800" marR="0" lvl="6" indent="0" algn="l" rtl="0">
              <a:spcBef>
                <a:spcPts val="0"/>
              </a:spcBef>
              <a:spcAft>
                <a:spcPts val="0"/>
              </a:spcAft>
              <a:buNone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028700" marR="0" lvl="7" indent="0" algn="l" rtl="0">
              <a:spcBef>
                <a:spcPts val="0"/>
              </a:spcBef>
              <a:spcAft>
                <a:spcPts val="0"/>
              </a:spcAft>
              <a:buNone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371600" marR="0" lvl="8" indent="0" algn="l" rtl="0">
              <a:spcBef>
                <a:spcPts val="0"/>
              </a:spcBef>
              <a:spcAft>
                <a:spcPts val="0"/>
              </a:spcAft>
              <a:buNone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525933" y="829340"/>
            <a:ext cx="8229600" cy="3684471"/>
          </a:xfrm>
          <a:prstGeom prst="rect">
            <a:avLst/>
          </a:prstGeom>
          <a:noFill/>
          <a:ln>
            <a:noFill/>
          </a:ln>
        </p:spPr>
        <p:txBody>
          <a:bodyPr lIns="57150" tIns="57150" rIns="57150" bIns="57150" anchor="t" anchorCtr="0"/>
          <a:lstStyle>
            <a:lvl1pPr marL="8890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72222"/>
              <a:buFont typeface="Noto Sans Symbols"/>
              <a:buNone/>
              <a:defRPr sz="1400" b="0" i="0" u="none" strike="noStrike" cap="none">
                <a:solidFill>
                  <a:schemeClr val="dk1"/>
                </a:solidFill>
                <a:latin typeface="Consolas" charset="0"/>
                <a:ea typeface="Consolas" charset="0"/>
                <a:cs typeface="Consolas" charset="0"/>
                <a:sym typeface="Calibri"/>
              </a:defRPr>
            </a:lvl1pPr>
            <a:lvl2pPr marL="558800" marR="0" lvl="1" indent="-1270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63600" marR="0" lvl="2" indent="-63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6500" marR="0" lvl="3" indent="-762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9400" marR="0" lvl="4" indent="-762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92300" marR="0" lvl="5" indent="-76200" algn="l" rtl="0">
              <a:spcBef>
                <a:spcPts val="300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35200" marR="0" lvl="6" indent="-88900" algn="l" rtl="0">
              <a:spcBef>
                <a:spcPts val="300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8100" marR="0" lvl="7" indent="-88900" algn="l" rtl="0">
              <a:spcBef>
                <a:spcPts val="300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21000" marR="0" lvl="8" indent="-88900" algn="l" rtl="0">
              <a:spcBef>
                <a:spcPts val="300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074314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, Content, and Header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 txBox="1">
            <a:spLocks noGrp="1"/>
          </p:cNvSpPr>
          <p:nvPr>
            <p:ph type="ctrTitle"/>
          </p:nvPr>
        </p:nvSpPr>
        <p:spPr>
          <a:xfrm>
            <a:off x="525933" y="426021"/>
            <a:ext cx="8229600" cy="294300"/>
          </a:xfrm>
          <a:prstGeom prst="rect">
            <a:avLst/>
          </a:prstGeom>
          <a:noFill/>
          <a:ln>
            <a:noFill/>
          </a:ln>
        </p:spPr>
        <p:txBody>
          <a:bodyPr lIns="57150" tIns="57150" rIns="57150" bIns="57150" anchor="ctr" anchorCtr="0"/>
          <a:lstStyle>
            <a:lvl1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3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42900" marR="0" lvl="5" indent="0" algn="l" rtl="0">
              <a:spcBef>
                <a:spcPts val="0"/>
              </a:spcBef>
              <a:spcAft>
                <a:spcPts val="0"/>
              </a:spcAft>
              <a:buNone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685800" marR="0" lvl="6" indent="0" algn="l" rtl="0">
              <a:spcBef>
                <a:spcPts val="0"/>
              </a:spcBef>
              <a:spcAft>
                <a:spcPts val="0"/>
              </a:spcAft>
              <a:buNone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028700" marR="0" lvl="7" indent="0" algn="l" rtl="0">
              <a:spcBef>
                <a:spcPts val="0"/>
              </a:spcBef>
              <a:spcAft>
                <a:spcPts val="0"/>
              </a:spcAft>
              <a:buNone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371600" marR="0" lvl="8" indent="0" algn="l" rtl="0">
              <a:spcBef>
                <a:spcPts val="0"/>
              </a:spcBef>
              <a:spcAft>
                <a:spcPts val="0"/>
              </a:spcAft>
              <a:buNone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body" idx="1"/>
          </p:nvPr>
        </p:nvSpPr>
        <p:spPr>
          <a:xfrm>
            <a:off x="525933" y="1440655"/>
            <a:ext cx="8229600" cy="3114719"/>
          </a:xfrm>
          <a:prstGeom prst="rect">
            <a:avLst/>
          </a:prstGeom>
          <a:noFill/>
          <a:ln>
            <a:noFill/>
          </a:ln>
        </p:spPr>
        <p:txBody>
          <a:bodyPr lIns="57150" tIns="57150" rIns="57150" bIns="57150" anchor="t" anchorCtr="0"/>
          <a:lstStyle>
            <a:lvl1pPr marL="254000" marR="0" lvl="0" indent="-16510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ct val="72222"/>
              <a:buFont typeface="Noto Sans Symbols"/>
              <a:buChar char="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58800" marR="0" lvl="1" indent="-1270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63600" marR="0" lvl="2" indent="-63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6500" marR="0" lvl="3" indent="-762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9400" marR="0" lvl="4" indent="-762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92300" marR="0" lvl="5" indent="-76200" algn="l" rtl="0">
              <a:spcBef>
                <a:spcPts val="300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35200" marR="0" lvl="6" indent="-88900" algn="l" rtl="0">
              <a:spcBef>
                <a:spcPts val="300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8100" marR="0" lvl="7" indent="-88900" algn="l" rtl="0">
              <a:spcBef>
                <a:spcPts val="300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21000" marR="0" lvl="8" indent="-88900" algn="l" rtl="0">
              <a:spcBef>
                <a:spcPts val="300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body" idx="2"/>
          </p:nvPr>
        </p:nvSpPr>
        <p:spPr>
          <a:xfrm>
            <a:off x="525933" y="1128403"/>
            <a:ext cx="8229600" cy="228900"/>
          </a:xfrm>
          <a:prstGeom prst="rect">
            <a:avLst/>
          </a:prstGeom>
          <a:noFill/>
          <a:ln>
            <a:noFill/>
          </a:ln>
        </p:spPr>
        <p:txBody>
          <a:bodyPr lIns="57150" tIns="57150" rIns="57150" bIns="57150" anchor="b" anchorCtr="0"/>
          <a:lstStyle>
            <a:lvl1pPr marL="0" marR="0" lvl="0" indent="0" algn="l" rtl="0">
              <a:lnSpc>
                <a:spcPct val="8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800" b="1" i="0" u="none" strike="noStrike" cap="none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58800" marR="0" lvl="1" indent="-1270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63600" marR="0" lvl="2" indent="-63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6500" marR="0" lvl="3" indent="-762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9400" marR="0" lvl="4" indent="-762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92300" marR="0" lvl="5" indent="-76200" algn="l" rtl="0">
              <a:spcBef>
                <a:spcPts val="300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35200" marR="0" lvl="6" indent="-88900" algn="l" rtl="0">
              <a:spcBef>
                <a:spcPts val="300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8100" marR="0" lvl="7" indent="-88900" algn="l" rtl="0">
              <a:spcBef>
                <a:spcPts val="300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21000" marR="0" lvl="8" indent="-88900" algn="l" rtl="0">
              <a:spcBef>
                <a:spcPts val="300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wo Columns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>
            <a:spLocks noGrp="1"/>
          </p:cNvSpPr>
          <p:nvPr>
            <p:ph type="ctrTitle"/>
          </p:nvPr>
        </p:nvSpPr>
        <p:spPr>
          <a:xfrm>
            <a:off x="525933" y="425035"/>
            <a:ext cx="8229600" cy="294300"/>
          </a:xfrm>
          <a:prstGeom prst="rect">
            <a:avLst/>
          </a:prstGeom>
          <a:noFill/>
          <a:ln>
            <a:noFill/>
          </a:ln>
        </p:spPr>
        <p:txBody>
          <a:bodyPr lIns="57150" tIns="57150" rIns="57150" bIns="57150" anchor="ctr" anchorCtr="0"/>
          <a:lstStyle>
            <a:lvl1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3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42900" marR="0" lvl="5" indent="0" algn="l" rtl="0">
              <a:spcBef>
                <a:spcPts val="0"/>
              </a:spcBef>
              <a:spcAft>
                <a:spcPts val="0"/>
              </a:spcAft>
              <a:buNone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685800" marR="0" lvl="6" indent="0" algn="l" rtl="0">
              <a:spcBef>
                <a:spcPts val="0"/>
              </a:spcBef>
              <a:spcAft>
                <a:spcPts val="0"/>
              </a:spcAft>
              <a:buNone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028700" marR="0" lvl="7" indent="0" algn="l" rtl="0">
              <a:spcBef>
                <a:spcPts val="0"/>
              </a:spcBef>
              <a:spcAft>
                <a:spcPts val="0"/>
              </a:spcAft>
              <a:buNone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371600" marR="0" lvl="8" indent="0" algn="l" rtl="0">
              <a:spcBef>
                <a:spcPts val="0"/>
              </a:spcBef>
              <a:spcAft>
                <a:spcPts val="0"/>
              </a:spcAft>
              <a:buNone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body" idx="1"/>
          </p:nvPr>
        </p:nvSpPr>
        <p:spPr>
          <a:xfrm>
            <a:off x="525933" y="1440656"/>
            <a:ext cx="4000500" cy="3222784"/>
          </a:xfrm>
          <a:prstGeom prst="rect">
            <a:avLst/>
          </a:prstGeom>
          <a:noFill/>
          <a:ln>
            <a:noFill/>
          </a:ln>
        </p:spPr>
        <p:txBody>
          <a:bodyPr lIns="57150" tIns="57150" rIns="57150" bIns="57150" anchor="t" anchorCtr="0"/>
          <a:lstStyle>
            <a:lvl1pPr marL="254000" marR="0" lvl="0" indent="-16510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ct val="72222"/>
              <a:buFont typeface="Noto Sans Symbols"/>
              <a:buChar char="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58800" marR="0" lvl="1" indent="-1270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63600" marR="0" lvl="2" indent="-63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6500" marR="0" lvl="3" indent="-762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9400" marR="0" lvl="4" indent="-762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92300" marR="0" lvl="5" indent="-76200" algn="l" rtl="0">
              <a:spcBef>
                <a:spcPts val="300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35200" marR="0" lvl="6" indent="-88900" algn="l" rtl="0">
              <a:spcBef>
                <a:spcPts val="300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8100" marR="0" lvl="7" indent="-88900" algn="l" rtl="0">
              <a:spcBef>
                <a:spcPts val="300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21000" marR="0" lvl="8" indent="-88900" algn="l" rtl="0">
              <a:spcBef>
                <a:spcPts val="300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body" idx="2"/>
          </p:nvPr>
        </p:nvSpPr>
        <p:spPr>
          <a:xfrm>
            <a:off x="4755033" y="1440656"/>
            <a:ext cx="4000500" cy="3222784"/>
          </a:xfrm>
          <a:prstGeom prst="rect">
            <a:avLst/>
          </a:prstGeom>
          <a:noFill/>
          <a:ln>
            <a:noFill/>
          </a:ln>
        </p:spPr>
        <p:txBody>
          <a:bodyPr lIns="57150" tIns="57150" rIns="57150" bIns="57150" anchor="t" anchorCtr="0"/>
          <a:lstStyle>
            <a:lvl1pPr marL="254000" marR="0" lvl="0" indent="-16510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ct val="72222"/>
              <a:buFont typeface="Noto Sans Symbols"/>
              <a:buChar char="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58800" marR="0" lvl="1" indent="-1270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63600" marR="0" lvl="2" indent="-63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6500" marR="0" lvl="3" indent="-762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9400" marR="0" lvl="4" indent="-762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92300" marR="0" lvl="5" indent="-76200" algn="l" rtl="0">
              <a:spcBef>
                <a:spcPts val="300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35200" marR="0" lvl="6" indent="-88900" algn="l" rtl="0">
              <a:spcBef>
                <a:spcPts val="300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8100" marR="0" lvl="7" indent="-88900" algn="l" rtl="0">
              <a:spcBef>
                <a:spcPts val="300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21000" marR="0" lvl="8" indent="-88900" algn="l" rtl="0">
              <a:spcBef>
                <a:spcPts val="300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body" idx="3"/>
          </p:nvPr>
        </p:nvSpPr>
        <p:spPr>
          <a:xfrm>
            <a:off x="525933" y="1128403"/>
            <a:ext cx="4000500" cy="228900"/>
          </a:xfrm>
          <a:prstGeom prst="rect">
            <a:avLst/>
          </a:prstGeom>
          <a:noFill/>
          <a:ln>
            <a:noFill/>
          </a:ln>
        </p:spPr>
        <p:txBody>
          <a:bodyPr lIns="57150" tIns="57150" rIns="57150" bIns="57150" anchor="b" anchorCtr="0"/>
          <a:lstStyle>
            <a:lvl1pPr marL="0" marR="0" lvl="0" indent="0" algn="l" rtl="0">
              <a:lnSpc>
                <a:spcPct val="8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800" b="1" i="0" u="none" strike="noStrike" cap="none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58800" marR="0" lvl="1" indent="-1270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63600" marR="0" lvl="2" indent="-63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6500" marR="0" lvl="3" indent="-762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9400" marR="0" lvl="4" indent="-762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92300" marR="0" lvl="5" indent="-76200" algn="l" rtl="0">
              <a:spcBef>
                <a:spcPts val="300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35200" marR="0" lvl="6" indent="-88900" algn="l" rtl="0">
              <a:spcBef>
                <a:spcPts val="300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8100" marR="0" lvl="7" indent="-88900" algn="l" rtl="0">
              <a:spcBef>
                <a:spcPts val="300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21000" marR="0" lvl="8" indent="-88900" algn="l" rtl="0">
              <a:spcBef>
                <a:spcPts val="300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8" name="Shape 78"/>
          <p:cNvSpPr txBox="1">
            <a:spLocks noGrp="1"/>
          </p:cNvSpPr>
          <p:nvPr>
            <p:ph type="body" idx="4"/>
          </p:nvPr>
        </p:nvSpPr>
        <p:spPr>
          <a:xfrm>
            <a:off x="4755033" y="1128403"/>
            <a:ext cx="4000500" cy="228900"/>
          </a:xfrm>
          <a:prstGeom prst="rect">
            <a:avLst/>
          </a:prstGeom>
          <a:noFill/>
          <a:ln>
            <a:noFill/>
          </a:ln>
        </p:spPr>
        <p:txBody>
          <a:bodyPr lIns="57150" tIns="57150" rIns="57150" bIns="57150" anchor="b" anchorCtr="0"/>
          <a:lstStyle>
            <a:lvl1pPr marL="0" marR="0" lvl="0" indent="0" algn="l" rtl="0">
              <a:lnSpc>
                <a:spcPct val="8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1800" b="1" i="0" u="none" strike="noStrike" cap="none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58800" marR="0" lvl="1" indent="-1270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63600" marR="0" lvl="2" indent="-63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6500" marR="0" lvl="3" indent="-762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9400" marR="0" lvl="4" indent="-762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92300" marR="0" lvl="5" indent="-76200" algn="l" rtl="0">
              <a:spcBef>
                <a:spcPts val="300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35200" marR="0" lvl="6" indent="-88900" algn="l" rtl="0">
              <a:spcBef>
                <a:spcPts val="300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8100" marR="0" lvl="7" indent="-88900" algn="l" rtl="0">
              <a:spcBef>
                <a:spcPts val="300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21000" marR="0" lvl="8" indent="-88900" algn="l" rtl="0">
              <a:spcBef>
                <a:spcPts val="300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se Study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 txBox="1">
            <a:spLocks noGrp="1"/>
          </p:cNvSpPr>
          <p:nvPr>
            <p:ph type="ctrTitle"/>
          </p:nvPr>
        </p:nvSpPr>
        <p:spPr>
          <a:xfrm>
            <a:off x="525933" y="426021"/>
            <a:ext cx="8229600" cy="294300"/>
          </a:xfrm>
          <a:prstGeom prst="rect">
            <a:avLst/>
          </a:prstGeom>
          <a:noFill/>
          <a:ln>
            <a:noFill/>
          </a:ln>
        </p:spPr>
        <p:txBody>
          <a:bodyPr lIns="57150" tIns="57150" rIns="57150" bIns="57150" anchor="ctr" anchorCtr="0"/>
          <a:lstStyle>
            <a:lvl1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3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42900" marR="0" lvl="5" indent="0" algn="l" rtl="0">
              <a:spcBef>
                <a:spcPts val="0"/>
              </a:spcBef>
              <a:spcAft>
                <a:spcPts val="0"/>
              </a:spcAft>
              <a:buNone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685800" marR="0" lvl="6" indent="0" algn="l" rtl="0">
              <a:spcBef>
                <a:spcPts val="0"/>
              </a:spcBef>
              <a:spcAft>
                <a:spcPts val="0"/>
              </a:spcAft>
              <a:buNone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028700" marR="0" lvl="7" indent="0" algn="l" rtl="0">
              <a:spcBef>
                <a:spcPts val="0"/>
              </a:spcBef>
              <a:spcAft>
                <a:spcPts val="0"/>
              </a:spcAft>
              <a:buNone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371600" marR="0" lvl="8" indent="0" algn="l" rtl="0">
              <a:spcBef>
                <a:spcPts val="0"/>
              </a:spcBef>
              <a:spcAft>
                <a:spcPts val="0"/>
              </a:spcAft>
              <a:buNone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" name="Shape 83"/>
          <p:cNvSpPr txBox="1">
            <a:spLocks noGrp="1"/>
          </p:cNvSpPr>
          <p:nvPr>
            <p:ph type="body" idx="1"/>
          </p:nvPr>
        </p:nvSpPr>
        <p:spPr>
          <a:xfrm>
            <a:off x="525933" y="1403625"/>
            <a:ext cx="8229600" cy="261600"/>
          </a:xfrm>
          <a:prstGeom prst="rect">
            <a:avLst/>
          </a:prstGeom>
          <a:noFill/>
          <a:ln>
            <a:noFill/>
          </a:ln>
        </p:spPr>
        <p:txBody>
          <a:bodyPr lIns="57150" tIns="57150" rIns="57150" bIns="57150" anchor="b" anchorCtr="0"/>
          <a:lstStyle>
            <a:lvl1pPr marL="0" marR="0" lvl="0" indent="0" algn="l" rtl="0">
              <a:lnSpc>
                <a:spcPct val="85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Font typeface="Noto Sans Symbols"/>
              <a:buNone/>
              <a:defRPr sz="2000" b="1" i="0" u="none" strike="noStrike" cap="none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58800" marR="0" lvl="1" indent="-1270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63600" marR="0" lvl="2" indent="-63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6500" marR="0" lvl="3" indent="-762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9400" marR="0" lvl="4" indent="-762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92300" marR="0" lvl="5" indent="-76200" algn="l" rtl="0">
              <a:spcBef>
                <a:spcPts val="300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35200" marR="0" lvl="6" indent="-88900" algn="l" rtl="0">
              <a:spcBef>
                <a:spcPts val="300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8100" marR="0" lvl="7" indent="-88900" algn="l" rtl="0">
              <a:spcBef>
                <a:spcPts val="300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21000" marR="0" lvl="8" indent="-88900" algn="l" rtl="0">
              <a:spcBef>
                <a:spcPts val="300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4" name="Shape 84"/>
          <p:cNvSpPr txBox="1">
            <a:spLocks noGrp="1"/>
          </p:cNvSpPr>
          <p:nvPr>
            <p:ph type="body" idx="2"/>
          </p:nvPr>
        </p:nvSpPr>
        <p:spPr>
          <a:xfrm>
            <a:off x="525933" y="1980543"/>
            <a:ext cx="8229600" cy="2558206"/>
          </a:xfrm>
          <a:prstGeom prst="rect">
            <a:avLst/>
          </a:prstGeom>
          <a:noFill/>
          <a:ln>
            <a:noFill/>
          </a:ln>
        </p:spPr>
        <p:txBody>
          <a:bodyPr lIns="57150" tIns="57150" rIns="57150" bIns="57150" anchor="t" anchorCtr="0"/>
          <a:lstStyle>
            <a:lvl1pPr marL="254000" marR="0" lvl="0" indent="-16510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ct val="72222"/>
              <a:buFont typeface="Noto Sans Symbols"/>
              <a:buChar char="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58800" marR="0" lvl="1" indent="-1270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63600" marR="0" lvl="2" indent="-63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6500" marR="0" lvl="3" indent="-762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9400" marR="0" lvl="4" indent="-762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92300" marR="0" lvl="5" indent="-76200" algn="l" rtl="0">
              <a:spcBef>
                <a:spcPts val="300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35200" marR="0" lvl="6" indent="-88900" algn="l" rtl="0">
              <a:spcBef>
                <a:spcPts val="300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8100" marR="0" lvl="7" indent="-88900" algn="l" rtl="0">
              <a:spcBef>
                <a:spcPts val="300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21000" marR="0" lvl="8" indent="-88900" algn="l" rtl="0">
              <a:spcBef>
                <a:spcPts val="300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cxnSp>
        <p:nvCxnSpPr>
          <p:cNvPr id="85" name="Shape 85"/>
          <p:cNvCxnSpPr/>
          <p:nvPr/>
        </p:nvCxnSpPr>
        <p:spPr>
          <a:xfrm>
            <a:off x="530032" y="1813854"/>
            <a:ext cx="8219700" cy="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hank You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Shape 94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0234" y="-7855"/>
            <a:ext cx="9162300" cy="51489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Shape 95"/>
          <p:cNvSpPr txBox="1">
            <a:spLocks noGrp="1"/>
          </p:cNvSpPr>
          <p:nvPr>
            <p:ph type="ctrTitle"/>
          </p:nvPr>
        </p:nvSpPr>
        <p:spPr>
          <a:xfrm>
            <a:off x="525933" y="1714500"/>
            <a:ext cx="8246700" cy="654000"/>
          </a:xfrm>
          <a:prstGeom prst="rect">
            <a:avLst/>
          </a:prstGeom>
          <a:noFill/>
          <a:ln>
            <a:noFill/>
          </a:ln>
        </p:spPr>
        <p:txBody>
          <a:bodyPr lIns="57150" tIns="57150" rIns="57150" bIns="57150" anchor="b" anchorCtr="0"/>
          <a:lstStyle>
            <a:lvl1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5000" b="1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42900" marR="0" lvl="5" indent="0" algn="l" rtl="0">
              <a:spcBef>
                <a:spcPts val="0"/>
              </a:spcBef>
              <a:spcAft>
                <a:spcPts val="0"/>
              </a:spcAft>
              <a:buNone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685800" marR="0" lvl="6" indent="0" algn="l" rtl="0">
              <a:spcBef>
                <a:spcPts val="0"/>
              </a:spcBef>
              <a:spcAft>
                <a:spcPts val="0"/>
              </a:spcAft>
              <a:buNone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028700" marR="0" lvl="7" indent="0" algn="l" rtl="0">
              <a:spcBef>
                <a:spcPts val="0"/>
              </a:spcBef>
              <a:spcAft>
                <a:spcPts val="0"/>
              </a:spcAft>
              <a:buNone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371600" marR="0" lvl="8" indent="0" algn="l" rtl="0">
              <a:spcBef>
                <a:spcPts val="0"/>
              </a:spcBef>
              <a:spcAft>
                <a:spcPts val="0"/>
              </a:spcAft>
              <a:buNone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96" name="Shape 96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74256" y="4384341"/>
            <a:ext cx="1371600" cy="582900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Shape 97"/>
          <p:cNvSpPr txBox="1"/>
          <p:nvPr/>
        </p:nvSpPr>
        <p:spPr>
          <a:xfrm>
            <a:off x="519877" y="4857354"/>
            <a:ext cx="93900" cy="103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800" b="0">
                <a:solidFill>
                  <a:srgbClr val="716E66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" sz="800" b="0">
              <a:solidFill>
                <a:srgbClr val="716E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Shape 98"/>
          <p:cNvSpPr txBox="1"/>
          <p:nvPr/>
        </p:nvSpPr>
        <p:spPr>
          <a:xfrm>
            <a:off x="811529" y="4880682"/>
            <a:ext cx="2083099" cy="8047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716E66"/>
              </a:buClr>
              <a:buSzPct val="25000"/>
              <a:buFont typeface="Arial"/>
              <a:buNone/>
            </a:pPr>
            <a:r>
              <a:rPr lang="en" sz="700" dirty="0">
                <a:solidFill>
                  <a:srgbClr val="716E66"/>
                </a:solidFill>
                <a:latin typeface="Calibri"/>
                <a:ea typeface="Calibri"/>
                <a:cs typeface="Calibri"/>
                <a:sym typeface="Calibri"/>
              </a:rPr>
              <a:t>© Hortonworks Inc. 2011 – </a:t>
            </a:r>
            <a:r>
              <a:rPr lang="en" sz="700" dirty="0" smtClean="0">
                <a:solidFill>
                  <a:srgbClr val="716E66"/>
                </a:solidFill>
                <a:latin typeface="Calibri"/>
                <a:ea typeface="Calibri"/>
                <a:cs typeface="Calibri"/>
                <a:sym typeface="Calibri"/>
              </a:rPr>
              <a:t>201</a:t>
            </a:r>
            <a:r>
              <a:rPr lang="en-US" sz="700" dirty="0" smtClean="0">
                <a:solidFill>
                  <a:srgbClr val="716E66"/>
                </a:solidFill>
                <a:latin typeface="Calibri"/>
                <a:ea typeface="Calibri"/>
                <a:cs typeface="Calibri"/>
                <a:sym typeface="Calibri"/>
              </a:rPr>
              <a:t>7</a:t>
            </a:r>
            <a:r>
              <a:rPr lang="en" sz="700" dirty="0" smtClean="0">
                <a:solidFill>
                  <a:srgbClr val="716E66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  <a:r>
              <a:rPr lang="en" sz="700" dirty="0">
                <a:solidFill>
                  <a:srgbClr val="716E66"/>
                </a:solidFill>
                <a:latin typeface="Calibri"/>
                <a:ea typeface="Calibri"/>
                <a:cs typeface="Calibri"/>
                <a:sym typeface="Calibri"/>
              </a:rPr>
              <a:t>All Rights Reserved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lIns="57150" tIns="57150" rIns="57150" bIns="57150" anchor="b" anchorCtr="0"/>
          <a:lstStyle>
            <a:lvl1pPr lvl="0" algn="ctr" rtl="0">
              <a:spcBef>
                <a:spcPts val="0"/>
              </a:spcBef>
              <a:buSzPct val="100000"/>
              <a:defRPr sz="5200"/>
            </a:lvl1pPr>
            <a:lvl2pPr lvl="1" algn="ctr" rtl="0">
              <a:spcBef>
                <a:spcPts val="0"/>
              </a:spcBef>
              <a:buSzPct val="100000"/>
              <a:defRPr sz="5200"/>
            </a:lvl2pPr>
            <a:lvl3pPr lvl="2" algn="ctr" rtl="0">
              <a:spcBef>
                <a:spcPts val="0"/>
              </a:spcBef>
              <a:buSzPct val="100000"/>
              <a:defRPr sz="5200"/>
            </a:lvl3pPr>
            <a:lvl4pPr lvl="3" algn="ctr" rtl="0">
              <a:spcBef>
                <a:spcPts val="0"/>
              </a:spcBef>
              <a:buSzPct val="100000"/>
              <a:defRPr sz="5200"/>
            </a:lvl4pPr>
            <a:lvl5pPr lvl="4" algn="ctr" rtl="0">
              <a:spcBef>
                <a:spcPts val="0"/>
              </a:spcBef>
              <a:buSzPct val="100000"/>
              <a:defRPr sz="5200"/>
            </a:lvl5pPr>
            <a:lvl6pPr lvl="5" algn="ctr" rtl="0">
              <a:spcBef>
                <a:spcPts val="0"/>
              </a:spcBef>
              <a:buSzPct val="100000"/>
              <a:defRPr sz="5200"/>
            </a:lvl6pPr>
            <a:lvl7pPr lvl="6" algn="ctr" rtl="0">
              <a:spcBef>
                <a:spcPts val="0"/>
              </a:spcBef>
              <a:buSzPct val="100000"/>
              <a:defRPr sz="5200"/>
            </a:lvl7pPr>
            <a:lvl8pPr lvl="7" algn="ctr" rtl="0">
              <a:spcBef>
                <a:spcPts val="0"/>
              </a:spcBef>
              <a:buSzPct val="100000"/>
              <a:defRPr sz="5200"/>
            </a:lvl8pPr>
            <a:lvl9pPr lvl="8" algn="ctr" rtl="0">
              <a:spcBef>
                <a:spcPts val="0"/>
              </a:spcBef>
              <a:buSzPct val="100000"/>
              <a:defRPr sz="5200"/>
            </a:lvl9pPr>
          </a:lstStyle>
          <a:p>
            <a:endParaRPr/>
          </a:p>
        </p:txBody>
      </p:sp>
      <p:sp>
        <p:nvSpPr>
          <p:cNvPr id="102" name="Shape 10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lIns="57150" tIns="57150" rIns="57150" bIns="57150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>
            <a:endParaRPr/>
          </a:p>
        </p:txBody>
      </p:sp>
      <p:sp>
        <p:nvSpPr>
          <p:cNvPr id="103" name="Shape 103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lvl1pPr>
              <a:defRPr b="0" i="0">
                <a:latin typeface="Calibri Regular" charset="0"/>
                <a:ea typeface="Calibri Regular" charset="0"/>
                <a:cs typeface="Calibri Regular" charset="0"/>
              </a:defRPr>
            </a:lvl1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Agenda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525935" y="388135"/>
            <a:ext cx="1927575" cy="367889"/>
          </a:xfrm>
          <a:prstGeom prst="rect">
            <a:avLst/>
          </a:prstGeom>
          <a:noFill/>
          <a:effectLst>
            <a:outerShdw blurRad="127000" algn="ctr" rotWithShape="0">
              <a:srgbClr val="000000"/>
            </a:outerShdw>
          </a:effectLst>
        </p:spPr>
        <p:txBody>
          <a:bodyPr wrap="square" lIns="0" tIns="0" rIns="0" bIns="0" anchor="t" anchorCtr="0">
            <a:spAutoFit/>
          </a:bodyPr>
          <a:lstStyle>
            <a:lvl1pPr marL="0" indent="0" algn="l" defTabSz="255389">
              <a:lnSpc>
                <a:spcPct val="85000"/>
              </a:lnSpc>
              <a:spcAft>
                <a:spcPts val="0"/>
              </a:spcAft>
              <a:tabLst/>
              <a:defRPr sz="2813" b="0" i="0" baseline="0">
                <a:solidFill>
                  <a:schemeClr val="bg2"/>
                </a:solidFill>
                <a:latin typeface="Calibri Regular" charset="0"/>
                <a:cs typeface="Calibri Regular" charset="0"/>
              </a:defRPr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 bwMode="gray">
          <a:xfrm>
            <a:off x="2996650" y="1012618"/>
            <a:ext cx="5398489" cy="207749"/>
          </a:xfrm>
          <a:prstGeom prst="rect">
            <a:avLst/>
          </a:prstGeom>
          <a:effectLst/>
        </p:spPr>
        <p:txBody>
          <a:bodyPr lIns="0" tIns="0" rIns="0" bIns="0">
            <a:spAutoFit/>
          </a:bodyPr>
          <a:lstStyle>
            <a:lvl1pPr marL="0" indent="0">
              <a:lnSpc>
                <a:spcPct val="90000"/>
              </a:lnSpc>
              <a:spcBef>
                <a:spcPts val="563"/>
              </a:spcBef>
              <a:spcAft>
                <a:spcPts val="563"/>
              </a:spcAft>
              <a:buClr>
                <a:schemeClr val="bg2"/>
              </a:buClr>
              <a:buSzPct val="75000"/>
              <a:buFont typeface="Wingdings 2" pitchFamily="18" charset="2"/>
              <a:buNone/>
              <a:defRPr sz="1500" b="0">
                <a:solidFill>
                  <a:schemeClr val="bg2"/>
                </a:solidFill>
              </a:defRPr>
            </a:lvl1pPr>
            <a:lvl2pPr>
              <a:lnSpc>
                <a:spcPct val="90000"/>
              </a:lnSpc>
              <a:spcBef>
                <a:spcPts val="281"/>
              </a:spcBef>
              <a:defRPr sz="1125">
                <a:solidFill>
                  <a:schemeClr val="tx2"/>
                </a:solidFill>
              </a:defRPr>
            </a:lvl2pPr>
            <a:lvl3pPr>
              <a:defRPr sz="1313"/>
            </a:lvl3pPr>
            <a:lvl4pPr>
              <a:defRPr sz="1313"/>
            </a:lvl4pPr>
            <a:lvl5pPr>
              <a:defRPr sz="1313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8" name="Shape 52"/>
          <p:cNvPicPr preferRelativeResize="0"/>
          <p:nvPr userDrawn="1"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74256" y="4384341"/>
            <a:ext cx="1371600" cy="5829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65889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>
            <a:spLocks noGrp="1"/>
          </p:cNvSpPr>
          <p:nvPr>
            <p:ph type="ctrTitle"/>
          </p:nvPr>
        </p:nvSpPr>
        <p:spPr>
          <a:xfrm>
            <a:off x="525933" y="426021"/>
            <a:ext cx="8229600" cy="294300"/>
          </a:xfrm>
          <a:prstGeom prst="rect">
            <a:avLst/>
          </a:prstGeom>
          <a:noFill/>
          <a:ln>
            <a:noFill/>
          </a:ln>
        </p:spPr>
        <p:txBody>
          <a:bodyPr lIns="57150" tIns="57150" rIns="57150" bIns="57150" anchor="ctr" anchorCtr="0"/>
          <a:lstStyle>
            <a:lvl1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23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42900" marR="0" lvl="5" indent="0" algn="l" rtl="0">
              <a:spcBef>
                <a:spcPts val="0"/>
              </a:spcBef>
              <a:spcAft>
                <a:spcPts val="0"/>
              </a:spcAft>
              <a:buNone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685800" marR="0" lvl="6" indent="0" algn="l" rtl="0">
              <a:spcBef>
                <a:spcPts val="0"/>
              </a:spcBef>
              <a:spcAft>
                <a:spcPts val="0"/>
              </a:spcAft>
              <a:buNone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028700" marR="0" lvl="7" indent="0" algn="l" rtl="0">
              <a:spcBef>
                <a:spcPts val="0"/>
              </a:spcBef>
              <a:spcAft>
                <a:spcPts val="0"/>
              </a:spcAft>
              <a:buNone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371600" marR="0" lvl="8" indent="0" algn="l" rtl="0">
              <a:spcBef>
                <a:spcPts val="0"/>
              </a:spcBef>
              <a:spcAft>
                <a:spcPts val="0"/>
              </a:spcAft>
              <a:buNone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220571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eg"/><Relationship Id="rId14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hape 6"/>
          <p:cNvPicPr preferRelativeResize="0"/>
          <p:nvPr/>
        </p:nvPicPr>
        <p:blipFill rotWithShape="1">
          <a:blip r:embed="rId1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524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Shape 7"/>
          <p:cNvPicPr preferRelativeResize="0"/>
          <p:nvPr/>
        </p:nvPicPr>
        <p:blipFill rotWithShape="1">
          <a:blip r:embed="rId1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80948" y="4591687"/>
            <a:ext cx="996300" cy="4233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Shape 8"/>
          <p:cNvSpPr txBox="1">
            <a:spLocks noGrp="1"/>
          </p:cNvSpPr>
          <p:nvPr>
            <p:ph type="title"/>
          </p:nvPr>
        </p:nvSpPr>
        <p:spPr>
          <a:xfrm>
            <a:off x="525780" y="192143"/>
            <a:ext cx="8229300" cy="760199"/>
          </a:xfrm>
          <a:prstGeom prst="rect">
            <a:avLst/>
          </a:prstGeom>
          <a:noFill/>
          <a:ln>
            <a:noFill/>
          </a:ln>
        </p:spPr>
        <p:txBody>
          <a:bodyPr lIns="57150" tIns="57150" rIns="57150" bIns="57150" anchor="ctr" anchorCtr="0"/>
          <a:lstStyle>
            <a:lvl1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ct val="39130"/>
              <a:buNone/>
              <a:defRPr sz="23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ct val="33333"/>
              <a:buNone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ct val="33333"/>
              <a:buNone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ct val="33333"/>
              <a:buNone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ct val="33333"/>
              <a:buNone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42900" marR="0" lvl="5" indent="0" algn="l" rtl="0">
              <a:spcBef>
                <a:spcPts val="0"/>
              </a:spcBef>
              <a:spcAft>
                <a:spcPts val="0"/>
              </a:spcAft>
              <a:buSzPct val="33333"/>
              <a:buNone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685800" marR="0" lvl="6" indent="0" algn="l" rtl="0">
              <a:spcBef>
                <a:spcPts val="0"/>
              </a:spcBef>
              <a:spcAft>
                <a:spcPts val="0"/>
              </a:spcAft>
              <a:buSzPct val="33333"/>
              <a:buNone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028700" marR="0" lvl="7" indent="0" algn="l" rtl="0">
              <a:spcBef>
                <a:spcPts val="0"/>
              </a:spcBef>
              <a:spcAft>
                <a:spcPts val="0"/>
              </a:spcAft>
              <a:buSzPct val="33333"/>
              <a:buNone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371600" marR="0" lvl="8" indent="0" algn="l" rtl="0">
              <a:spcBef>
                <a:spcPts val="0"/>
              </a:spcBef>
              <a:spcAft>
                <a:spcPts val="0"/>
              </a:spcAft>
              <a:buSzPct val="33333"/>
              <a:buNone/>
              <a:defRPr sz="2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" name="Shape 9"/>
          <p:cNvSpPr txBox="1">
            <a:spLocks noGrp="1"/>
          </p:cNvSpPr>
          <p:nvPr>
            <p:ph type="body" idx="1"/>
          </p:nvPr>
        </p:nvSpPr>
        <p:spPr>
          <a:xfrm>
            <a:off x="525780" y="1091564"/>
            <a:ext cx="8229300" cy="3411900"/>
          </a:xfrm>
          <a:prstGeom prst="rect">
            <a:avLst/>
          </a:prstGeom>
          <a:noFill/>
          <a:ln>
            <a:noFill/>
          </a:ln>
        </p:spPr>
        <p:txBody>
          <a:bodyPr lIns="57150" tIns="57150" rIns="57150" bIns="57150" anchor="t" anchorCtr="0"/>
          <a:lstStyle>
            <a:lvl1pPr marL="254000" marR="0" lvl="0" indent="-1651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72222"/>
              <a:buFont typeface="Noto Sans Symbols"/>
              <a:buChar char="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58800" marR="0" lvl="1" indent="-1270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63600" marR="0" lvl="2" indent="-635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6500" marR="0" lvl="3" indent="-762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9400" marR="0" lvl="4" indent="-762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92300" marR="0" lvl="5" indent="-76200" algn="l" rtl="0">
              <a:spcBef>
                <a:spcPts val="300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35200" marR="0" lvl="6" indent="-88900" algn="l" rtl="0">
              <a:spcBef>
                <a:spcPts val="300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8100" marR="0" lvl="7" indent="-88900" algn="l" rtl="0">
              <a:spcBef>
                <a:spcPts val="300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21000" marR="0" lvl="8" indent="-88900" algn="l" rtl="0">
              <a:spcBef>
                <a:spcPts val="300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" name="Shape 11"/>
          <p:cNvSpPr txBox="1"/>
          <p:nvPr/>
        </p:nvSpPr>
        <p:spPr>
          <a:xfrm>
            <a:off x="927156" y="4857353"/>
            <a:ext cx="2281979" cy="15763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716E66"/>
              </a:buClr>
              <a:buSzPct val="25000"/>
              <a:buFont typeface="Arial"/>
              <a:buNone/>
            </a:pPr>
            <a:r>
              <a:rPr lang="en" sz="700" b="0" i="0" u="none" strike="noStrike" cap="none" dirty="0">
                <a:solidFill>
                  <a:srgbClr val="716E66"/>
                </a:solidFill>
                <a:latin typeface="Calibri"/>
                <a:ea typeface="Calibri"/>
                <a:cs typeface="Calibri"/>
                <a:sym typeface="Calibri"/>
              </a:rPr>
              <a:t>© Hortonworks Inc. 2011 – </a:t>
            </a:r>
            <a:r>
              <a:rPr lang="en" sz="700" b="0" i="0" u="none" strike="noStrike" cap="none" dirty="0" smtClean="0">
                <a:solidFill>
                  <a:srgbClr val="716E66"/>
                </a:solidFill>
                <a:latin typeface="Calibri"/>
                <a:ea typeface="Calibri"/>
                <a:cs typeface="Calibri"/>
                <a:sym typeface="Calibri"/>
              </a:rPr>
              <a:t>201</a:t>
            </a:r>
            <a:r>
              <a:rPr lang="en-US" sz="700" b="0" i="0" u="none" strike="noStrike" cap="none" dirty="0" smtClean="0">
                <a:solidFill>
                  <a:srgbClr val="716E66"/>
                </a:solidFill>
                <a:latin typeface="Calibri"/>
                <a:ea typeface="Calibri"/>
                <a:cs typeface="Calibri"/>
                <a:sym typeface="Calibri"/>
              </a:rPr>
              <a:t>7</a:t>
            </a:r>
            <a:r>
              <a:rPr lang="en" sz="700" b="0" i="0" u="none" strike="noStrike" cap="none" dirty="0" smtClean="0">
                <a:solidFill>
                  <a:srgbClr val="716E66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700" b="0" i="0" u="none" strike="noStrike" cap="none" dirty="0">
                <a:solidFill>
                  <a:srgbClr val="716E66"/>
                </a:solidFill>
                <a:latin typeface="Calibri"/>
                <a:ea typeface="Calibri"/>
                <a:cs typeface="Calibri"/>
                <a:sym typeface="Calibri"/>
              </a:rPr>
              <a:t>All Rights Reserved</a:t>
            </a: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66" r:id="rId2"/>
    <p:sldLayoutId id="2147483657" r:id="rId3"/>
    <p:sldLayoutId id="2147483658" r:id="rId4"/>
    <p:sldLayoutId id="2147483660" r:id="rId5"/>
    <p:sldLayoutId id="2147483662" r:id="rId6"/>
    <p:sldLayoutId id="2147483664" r:id="rId7"/>
    <p:sldLayoutId id="2147483782" r:id="rId8"/>
    <p:sldLayoutId id="2147483783" r:id="rId9"/>
    <p:sldLayoutId id="2147483784" r:id="rId10"/>
    <p:sldLayoutId id="2147483785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jpeg"/><Relationship Id="rId5" Type="http://schemas.openxmlformats.org/officeDocument/2006/relationships/image" Target="../media/image10.jpeg"/><Relationship Id="rId6" Type="http://schemas.openxmlformats.org/officeDocument/2006/relationships/image" Target="../media/image11.png"/><Relationship Id="rId7" Type="http://schemas.microsoft.com/office/2007/relationships/hdphoto" Target="../media/hdphoto1.wdp"/><Relationship Id="rId8" Type="http://schemas.openxmlformats.org/officeDocument/2006/relationships/image" Target="../media/image12.png"/><Relationship Id="rId9" Type="http://schemas.openxmlformats.org/officeDocument/2006/relationships/image" Target="../media/image13.png"/><Relationship Id="rId10" Type="http://schemas.openxmlformats.org/officeDocument/2006/relationships/image" Target="../media/image14.jpeg"/><Relationship Id="rId11" Type="http://schemas.openxmlformats.org/officeDocument/2006/relationships/image" Target="../media/image15.png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>
            <a:spLocks noGrp="1"/>
          </p:cNvSpPr>
          <p:nvPr>
            <p:ph type="ctrTitle"/>
          </p:nvPr>
        </p:nvSpPr>
        <p:spPr>
          <a:xfrm>
            <a:off x="525924" y="710553"/>
            <a:ext cx="6719385" cy="2079972"/>
          </a:xfrm>
          <a:prstGeom prst="rect">
            <a:avLst/>
          </a:prstGeom>
        </p:spPr>
        <p:txBody>
          <a:bodyPr lIns="57150" tIns="57150" rIns="57150" bIns="57150" anchor="b" anchorCtr="0">
            <a:noAutofit/>
          </a:bodyPr>
          <a:lstStyle/>
          <a:p>
            <a:r>
              <a:rPr lang="en-US" dirty="0" smtClean="0"/>
              <a:t>Hortonworks Assessment</a:t>
            </a:r>
            <a:endParaRPr lang="en-US" sz="2000" dirty="0"/>
          </a:p>
        </p:txBody>
      </p:sp>
      <p:sp>
        <p:nvSpPr>
          <p:cNvPr id="109" name="Shape 109"/>
          <p:cNvSpPr txBox="1">
            <a:spLocks noGrp="1"/>
          </p:cNvSpPr>
          <p:nvPr>
            <p:ph type="subTitle" idx="1"/>
          </p:nvPr>
        </p:nvSpPr>
        <p:spPr>
          <a:xfrm>
            <a:off x="525933" y="2906385"/>
            <a:ext cx="4777800" cy="1203277"/>
          </a:xfrm>
          <a:prstGeom prst="rect">
            <a:avLst/>
          </a:prstGeom>
        </p:spPr>
        <p:txBody>
          <a:bodyPr lIns="57150" tIns="57150" rIns="57150" bIns="57150" anchor="t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47826"/>
              <a:buFont typeface="Arial"/>
              <a:buNone/>
            </a:pPr>
            <a:r>
              <a:rPr lang="en-US" dirty="0" smtClean="0"/>
              <a:t>Pavan Challa</a:t>
            </a:r>
          </a:p>
        </p:txBody>
      </p:sp>
      <p:sp>
        <p:nvSpPr>
          <p:cNvPr id="110" name="Shape 110"/>
          <p:cNvSpPr txBox="1">
            <a:spLocks noGrp="1"/>
          </p:cNvSpPr>
          <p:nvPr>
            <p:ph type="body" idx="2"/>
          </p:nvPr>
        </p:nvSpPr>
        <p:spPr>
          <a:xfrm>
            <a:off x="525925" y="4025207"/>
            <a:ext cx="4777800" cy="294300"/>
          </a:xfrm>
          <a:prstGeom prst="rect">
            <a:avLst/>
          </a:prstGeom>
        </p:spPr>
        <p:txBody>
          <a:bodyPr lIns="57150" tIns="57150" rIns="57150" bIns="57150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smtClean="0"/>
              <a:t>April 2017</a:t>
            </a:r>
          </a:p>
          <a:p>
            <a:pPr lvl="0">
              <a:spcBef>
                <a:spcPts val="0"/>
              </a:spcBef>
              <a:buNone/>
            </a:pPr>
            <a:endParaRPr lang="en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729"/>
    </mc:Choice>
    <mc:Fallback xmlns="">
      <p:transition spd="slow" advTm="25729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Why Hadoop for this use case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Handles exponential Data growth</a:t>
            </a:r>
          </a:p>
          <a:p>
            <a:r>
              <a:rPr lang="en-US" dirty="0" smtClean="0"/>
              <a:t>Accept variety of data sources (like credit scores, bank records, other data sources due to acquisitions, etc.)</a:t>
            </a:r>
          </a:p>
          <a:p>
            <a:r>
              <a:rPr lang="en-US" dirty="0" smtClean="0"/>
              <a:t>Scalable, Reliable, Flexible and Distributed</a:t>
            </a:r>
          </a:p>
          <a:p>
            <a:r>
              <a:rPr lang="en-US" dirty="0" smtClean="0"/>
              <a:t>Rich ecosystem – Diverse tools, Machine learning,  Recommendations, Predictive analytics, Real time analysis and Lots of innovation</a:t>
            </a:r>
          </a:p>
          <a:p>
            <a:r>
              <a:rPr lang="en-US" dirty="0" smtClean="0"/>
              <a:t>One-Stop solution</a:t>
            </a:r>
          </a:p>
          <a:p>
            <a:r>
              <a:rPr lang="en-US" dirty="0" smtClean="0"/>
              <a:t>Cost effective</a:t>
            </a:r>
          </a:p>
          <a:p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58682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7261"/>
    </mc:Choice>
    <mc:Fallback xmlns="">
      <p:transition spd="slow" advTm="57261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509938" y="1686368"/>
            <a:ext cx="6571460" cy="735750"/>
          </a:xfrm>
        </p:spPr>
        <p:txBody>
          <a:bodyPr/>
          <a:lstStyle/>
          <a:p>
            <a:r>
              <a:rPr lang="en-US" dirty="0"/>
              <a:t>Why Hortonworks for Hadoop</a:t>
            </a:r>
            <a:r>
              <a:rPr lang="en-US" dirty="0" smtClean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0326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602"/>
    </mc:Choice>
    <mc:Fallback xmlns="">
      <p:transition spd="slow" advTm="37602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Hortonworks Company </a:t>
            </a:r>
            <a:r>
              <a:rPr lang="en-US" dirty="0" smtClean="0"/>
              <a:t>Profile</a:t>
            </a:r>
            <a:endParaRPr lang="en-US" dirty="0">
              <a:effectLst/>
            </a:endParaRPr>
          </a:p>
        </p:txBody>
      </p:sp>
      <p:pic>
        <p:nvPicPr>
          <p:cNvPr id="3" name="Picture 2" descr="Screen Shot 2017-04-09 at 9.00.51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91631"/>
            <a:ext cx="9144000" cy="3764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73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7261"/>
    </mc:Choice>
    <mc:Fallback xmlns="">
      <p:transition spd="slow" advTm="57261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Hortonworks </a:t>
            </a:r>
            <a:r>
              <a:rPr lang="en-US" dirty="0" smtClean="0"/>
              <a:t>Data Platform</a:t>
            </a:r>
            <a:endParaRPr lang="en-US" dirty="0">
              <a:effectLst/>
            </a:endParaRPr>
          </a:p>
        </p:txBody>
      </p:sp>
      <p:pic>
        <p:nvPicPr>
          <p:cNvPr id="4" name="Picture 3" descr="Screen Shot 2017-04-09 at 9.13.08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36600"/>
            <a:ext cx="9144000" cy="36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144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7261"/>
    </mc:Choice>
    <mc:Fallback xmlns="">
      <p:transition spd="slow" advTm="57261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Hortonworks </a:t>
            </a:r>
            <a:r>
              <a:rPr lang="en-US" dirty="0" smtClean="0"/>
              <a:t>Data Platform</a:t>
            </a:r>
            <a:endParaRPr lang="en-US" dirty="0">
              <a:effectLst/>
            </a:endParaRPr>
          </a:p>
        </p:txBody>
      </p:sp>
      <p:pic>
        <p:nvPicPr>
          <p:cNvPr id="3" name="Picture 2" descr="Screen Shot 2017-04-09 at 9.16.0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99268"/>
            <a:ext cx="9144000" cy="3892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664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7261"/>
    </mc:Choice>
    <mc:Fallback xmlns="">
      <p:transition spd="slow" advTm="57261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Why Hortonworks for Hadoop?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Only 100% open source </a:t>
            </a:r>
          </a:p>
          <a:p>
            <a:r>
              <a:rPr lang="en-US" dirty="0" smtClean="0"/>
              <a:t>Enterprise Ready</a:t>
            </a:r>
          </a:p>
          <a:p>
            <a:r>
              <a:rPr lang="en-US" dirty="0" smtClean="0"/>
              <a:t>Interoperable</a:t>
            </a:r>
          </a:p>
          <a:p>
            <a:r>
              <a:rPr lang="en-US" dirty="0" smtClean="0"/>
              <a:t>Centralized Architecture: One-stop solution – Ingest, transform, store, access, search, manage, operate, governance, lineage, integration, discover, real time, secure, schedule, cloud, what not!</a:t>
            </a:r>
          </a:p>
          <a:p>
            <a:r>
              <a:rPr lang="en-US" dirty="0" smtClean="0"/>
              <a:t>Lots of innovation, ease of use</a:t>
            </a:r>
          </a:p>
          <a:p>
            <a:r>
              <a:rPr lang="en-US" dirty="0" smtClean="0"/>
              <a:t>Cost effective</a:t>
            </a:r>
          </a:p>
          <a:p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673960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7261"/>
    </mc:Choice>
    <mc:Fallback xmlns="">
      <p:transition spd="slow" advTm="57261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509938" y="1686368"/>
            <a:ext cx="6571460" cy="735750"/>
          </a:xfrm>
        </p:spPr>
        <p:txBody>
          <a:bodyPr/>
          <a:lstStyle/>
          <a:p>
            <a:r>
              <a:rPr lang="en-US" dirty="0"/>
              <a:t>Lessons Learnt in Exercise</a:t>
            </a:r>
          </a:p>
        </p:txBody>
      </p:sp>
    </p:spTree>
    <p:extLst>
      <p:ext uri="{BB962C8B-B14F-4D97-AF65-F5344CB8AC3E}">
        <p14:creationId xmlns:p14="http://schemas.microsoft.com/office/powerpoint/2010/main" val="2966857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602"/>
    </mc:Choice>
    <mc:Fallback xmlns="">
      <p:transition spd="slow" advTm="37602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Lessons Learnt in Exercise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idx="1"/>
          </p:nvPr>
        </p:nvSpPr>
        <p:spPr>
          <a:xfrm>
            <a:off x="525933" y="867225"/>
            <a:ext cx="8229600" cy="3376872"/>
          </a:xfrm>
        </p:spPr>
        <p:txBody>
          <a:bodyPr/>
          <a:lstStyle/>
          <a:p>
            <a:r>
              <a:rPr lang="en-US" dirty="0" smtClean="0"/>
              <a:t>AWS</a:t>
            </a:r>
          </a:p>
          <a:p>
            <a:pPr lvl="1"/>
            <a:r>
              <a:rPr lang="en-US" dirty="0" smtClean="0"/>
              <a:t>3 x m4.xlarge (16 GB RAM, 30 GB HDD)</a:t>
            </a:r>
          </a:p>
          <a:p>
            <a:pPr lvl="1"/>
            <a:r>
              <a:rPr lang="en-US" dirty="0" smtClean="0"/>
              <a:t>HDFS, YARN, Spark, Hive, Zeppelin, </a:t>
            </a:r>
            <a:r>
              <a:rPr lang="en-US" dirty="0" err="1" smtClean="0"/>
              <a:t>Sqoop</a:t>
            </a:r>
            <a:r>
              <a:rPr lang="en-US" dirty="0" smtClean="0"/>
              <a:t>, MySQL	</a:t>
            </a:r>
          </a:p>
          <a:p>
            <a:r>
              <a:rPr lang="en-US" dirty="0" smtClean="0"/>
              <a:t>AWS – Issues, challenges, </a:t>
            </a:r>
            <a:r>
              <a:rPr lang="en-US" dirty="0" err="1" smtClean="0"/>
              <a:t>etc</a:t>
            </a:r>
            <a:endParaRPr lang="en-US" dirty="0" smtClean="0"/>
          </a:p>
          <a:p>
            <a:r>
              <a:rPr lang="en-US" dirty="0"/>
              <a:t>snappy-</a:t>
            </a:r>
            <a:r>
              <a:rPr lang="en-US" dirty="0" err="1"/>
              <a:t>devel</a:t>
            </a:r>
            <a:r>
              <a:rPr lang="en-US" dirty="0"/>
              <a:t> </a:t>
            </a:r>
            <a:r>
              <a:rPr lang="en-US" dirty="0" smtClean="0"/>
              <a:t>package issue</a:t>
            </a:r>
          </a:p>
          <a:p>
            <a:r>
              <a:rPr lang="en-US" dirty="0" smtClean="0"/>
              <a:t>Zeppelin </a:t>
            </a:r>
            <a:r>
              <a:rPr lang="en-US" dirty="0"/>
              <a:t>has failed to </a:t>
            </a:r>
            <a:r>
              <a:rPr lang="en-US" dirty="0" smtClean="0"/>
              <a:t>start</a:t>
            </a:r>
          </a:p>
          <a:p>
            <a:r>
              <a:rPr lang="en-US" dirty="0" smtClean="0"/>
              <a:t>Install required tools on AWS – JDK, MVN, Bzip2, MySQL security, Server time zone</a:t>
            </a:r>
          </a:p>
          <a:p>
            <a:r>
              <a:rPr lang="en-US" dirty="0" smtClean="0"/>
              <a:t>Development to Production (</a:t>
            </a:r>
            <a:r>
              <a:rPr lang="en-US" dirty="0" err="1" smtClean="0"/>
              <a:t>IntelliJ</a:t>
            </a:r>
            <a:r>
              <a:rPr lang="en-US" dirty="0" smtClean="0"/>
              <a:t>, </a:t>
            </a:r>
            <a:r>
              <a:rPr lang="en-US" dirty="0" err="1" smtClean="0"/>
              <a:t>Github</a:t>
            </a:r>
            <a:r>
              <a:rPr lang="en-US" dirty="0" smtClean="0"/>
              <a:t>, Sandbox, AWS)</a:t>
            </a:r>
          </a:p>
          <a:p>
            <a:r>
              <a:rPr lang="en-US" dirty="0" smtClean="0"/>
              <a:t>Twitter API access in different time zone issue on Sandbox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30010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7261"/>
    </mc:Choice>
    <mc:Fallback xmlns="">
      <p:transition spd="slow" advTm="57261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Shape 300"/>
          <p:cNvSpPr txBox="1">
            <a:spLocks noGrp="1"/>
          </p:cNvSpPr>
          <p:nvPr>
            <p:ph type="ctrTitle"/>
          </p:nvPr>
        </p:nvSpPr>
        <p:spPr>
          <a:xfrm>
            <a:off x="0" y="899491"/>
            <a:ext cx="9143999" cy="654000"/>
          </a:xfrm>
          <a:prstGeom prst="rect">
            <a:avLst/>
          </a:prstGeom>
        </p:spPr>
        <p:txBody>
          <a:bodyPr lIns="57150" tIns="57150" rIns="57150" bIns="57150" anchor="b" anchorCtr="0">
            <a:noAutofit/>
          </a:bodyPr>
          <a:lstStyle/>
          <a:p>
            <a:pPr lvl="0" algn="ctr"/>
            <a:r>
              <a:rPr lang="en-US" dirty="0" smtClean="0"/>
              <a:t>Questions?</a:t>
            </a:r>
            <a:endParaRPr lang="en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171"/>
    </mc:Choice>
    <mc:Fallback xmlns="">
      <p:transition spd="slow" advTm="6171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Solution </a:t>
            </a:r>
            <a:r>
              <a:rPr lang="en-US" dirty="0" smtClean="0"/>
              <a:t>Architecture</a:t>
            </a:r>
          </a:p>
          <a:p>
            <a:r>
              <a:rPr lang="en-US" dirty="0"/>
              <a:t>Why Hadoop for this use case</a:t>
            </a:r>
            <a:r>
              <a:rPr lang="en-US" dirty="0" smtClean="0"/>
              <a:t>? </a:t>
            </a:r>
          </a:p>
          <a:p>
            <a:r>
              <a:rPr lang="en-US" dirty="0"/>
              <a:t>Why Hortonworks for Hadoop? </a:t>
            </a:r>
            <a:endParaRPr lang="en-US" dirty="0" smtClean="0"/>
          </a:p>
          <a:p>
            <a:r>
              <a:rPr lang="en-US" dirty="0" smtClean="0"/>
              <a:t>Lessons Learnt </a:t>
            </a:r>
            <a:r>
              <a:rPr lang="en-US" dirty="0"/>
              <a:t>in </a:t>
            </a:r>
            <a:r>
              <a:rPr lang="en-US" dirty="0" smtClean="0"/>
              <a:t>Exercise</a:t>
            </a:r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359291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7261"/>
    </mc:Choice>
    <mc:Fallback xmlns="">
      <p:transition spd="slow" advTm="57261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221927" y="1686368"/>
            <a:ext cx="4516504" cy="735750"/>
          </a:xfrm>
        </p:spPr>
        <p:txBody>
          <a:bodyPr/>
          <a:lstStyle/>
          <a:p>
            <a:r>
              <a:rPr lang="en-US" dirty="0" smtClean="0"/>
              <a:t>Solution Architecture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0119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602"/>
    </mc:Choice>
    <mc:Fallback xmlns="">
      <p:transition spd="slow" advTm="37602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Current challenges / limitations</a:t>
            </a:r>
            <a:endParaRPr lang="en-US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</a:t>
            </a:r>
            <a:r>
              <a:rPr lang="en-US" dirty="0" smtClean="0"/>
              <a:t>rocesses </a:t>
            </a:r>
            <a:r>
              <a:rPr lang="en-US" dirty="0"/>
              <a:t>mortgage documents </a:t>
            </a:r>
            <a:r>
              <a:rPr lang="en-US" dirty="0" smtClean="0"/>
              <a:t>with high velocity</a:t>
            </a:r>
          </a:p>
          <a:p>
            <a:r>
              <a:rPr lang="en-US" dirty="0" smtClean="0"/>
              <a:t>Limited Scalability</a:t>
            </a:r>
          </a:p>
          <a:p>
            <a:r>
              <a:rPr lang="en-US" dirty="0" smtClean="0"/>
              <a:t>Limited Analytics</a:t>
            </a:r>
          </a:p>
          <a:p>
            <a:r>
              <a:rPr lang="en-US" dirty="0" smtClean="0"/>
              <a:t>Documents processing time</a:t>
            </a:r>
          </a:p>
          <a:p>
            <a:r>
              <a:rPr lang="en-US" dirty="0"/>
              <a:t>R</a:t>
            </a:r>
            <a:r>
              <a:rPr lang="en-US" dirty="0" smtClean="0"/>
              <a:t>eal time processing</a:t>
            </a:r>
          </a:p>
          <a:p>
            <a:r>
              <a:rPr lang="en-US" dirty="0" smtClean="0"/>
              <a:t>Economically Unfeasible</a:t>
            </a:r>
          </a:p>
          <a:p>
            <a:endParaRPr lang="en-US" dirty="0" smtClean="0"/>
          </a:p>
          <a:p>
            <a:endParaRPr lang="en-US" dirty="0" smtClean="0"/>
          </a:p>
          <a:p>
            <a:pPr marL="6350" indent="0">
              <a:buNone/>
            </a:pPr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186178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7261"/>
    </mc:Choice>
    <mc:Fallback xmlns="">
      <p:transition spd="slow" advTm="57261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ctrTitle"/>
          </p:nvPr>
        </p:nvSpPr>
        <p:spPr>
          <a:xfrm>
            <a:off x="525933" y="426021"/>
            <a:ext cx="8229600" cy="294300"/>
          </a:xfrm>
          <a:prstGeom prst="rect">
            <a:avLst/>
          </a:prstGeom>
        </p:spPr>
        <p:txBody>
          <a:bodyPr lIns="57150" tIns="57150" rIns="57150" bIns="5715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smtClean="0"/>
              <a:t>Proposed Architecture</a:t>
            </a:r>
            <a:endParaRPr lang="en" dirty="0"/>
          </a:p>
        </p:txBody>
      </p:sp>
      <p:sp>
        <p:nvSpPr>
          <p:cNvPr id="3" name="Rounded Rectangle 2"/>
          <p:cNvSpPr/>
          <p:nvPr/>
        </p:nvSpPr>
        <p:spPr>
          <a:xfrm>
            <a:off x="750474" y="1318043"/>
            <a:ext cx="1106469" cy="2607227"/>
          </a:xfrm>
          <a:prstGeom prst="roundRect">
            <a:avLst/>
          </a:prstGeom>
          <a:noFill/>
          <a:ln w="9525" cap="flat" cmpd="sng">
            <a:solidFill>
              <a:srgbClr val="000000"/>
            </a:solidFill>
            <a:prstDash val="sysDash"/>
            <a:round/>
            <a:headEnd type="none" w="med" len="med"/>
            <a:tailEnd type="none" w="med" len="med"/>
          </a:ln>
        </p:spPr>
        <p:txBody>
          <a:bodyPr lIns="91425" tIns="91425" rIns="91425" bIns="91425" anchor="b" anchorCtr="0">
            <a:noAutofit/>
          </a:bodyPr>
          <a:lstStyle/>
          <a:p>
            <a:endParaRPr lang="en-US" dirty="0">
              <a:solidFill>
                <a:srgbClr val="000000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grpSp>
        <p:nvGrpSpPr>
          <p:cNvPr id="43" name="Group 42"/>
          <p:cNvGrpSpPr>
            <a:grpSpLocks noChangeAspect="1"/>
          </p:cNvGrpSpPr>
          <p:nvPr/>
        </p:nvGrpSpPr>
        <p:grpSpPr>
          <a:xfrm>
            <a:off x="998220" y="1342910"/>
            <a:ext cx="618185" cy="741118"/>
            <a:chOff x="4375355" y="178793"/>
            <a:chExt cx="789749" cy="963610"/>
          </a:xfrm>
        </p:grpSpPr>
        <p:pic>
          <p:nvPicPr>
            <p:cNvPr id="44" name="Picture 4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73000" y="178793"/>
              <a:ext cx="617598" cy="741118"/>
            </a:xfrm>
            <a:prstGeom prst="rect">
              <a:avLst/>
            </a:prstGeom>
          </p:spPr>
        </p:pic>
        <p:sp>
          <p:nvSpPr>
            <p:cNvPr id="45" name="Rectangle 44"/>
            <p:cNvSpPr/>
            <p:nvPr/>
          </p:nvSpPr>
          <p:spPr>
            <a:xfrm>
              <a:off x="4375355" y="834626"/>
              <a:ext cx="789749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AWS S3</a:t>
              </a:r>
              <a:endParaRPr lang="en-US" dirty="0">
                <a:latin typeface="Calibri Regular" charset="0"/>
                <a:ea typeface="Calibri Regular" charset="0"/>
                <a:cs typeface="Calibri Regular" charset="0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829301" y="2323626"/>
            <a:ext cx="960292" cy="922800"/>
            <a:chOff x="3465582" y="1493247"/>
            <a:chExt cx="960292" cy="922800"/>
          </a:xfrm>
        </p:grpSpPr>
        <p:pic>
          <p:nvPicPr>
            <p:cNvPr id="5" name="Picture 4" descr="rdbms.jpe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65582" y="1493247"/>
              <a:ext cx="960292" cy="703986"/>
            </a:xfrm>
            <a:prstGeom prst="rect">
              <a:avLst/>
            </a:prstGeom>
          </p:spPr>
        </p:pic>
        <p:sp>
          <p:nvSpPr>
            <p:cNvPr id="47" name="Rectangle 46"/>
            <p:cNvSpPr/>
            <p:nvPr/>
          </p:nvSpPr>
          <p:spPr>
            <a:xfrm>
              <a:off x="3620171" y="2108270"/>
              <a:ext cx="678216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latin typeface="Consolas" charset="0"/>
                  <a:ea typeface="Consolas" charset="0"/>
                  <a:cs typeface="Consolas" charset="0"/>
                </a:rPr>
                <a:t>RDBMS</a:t>
              </a:r>
              <a:endParaRPr lang="en-US" dirty="0">
                <a:latin typeface="Calibri Regular" charset="0"/>
                <a:ea typeface="Calibri Regular" charset="0"/>
                <a:cs typeface="Calibri Regular" charset="0"/>
              </a:endParaRPr>
            </a:p>
          </p:txBody>
        </p:sp>
      </p:grpSp>
      <p:pic>
        <p:nvPicPr>
          <p:cNvPr id="8" name="Picture 7" descr="ActiveMQ.jpe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474" y="3379285"/>
            <a:ext cx="1098999" cy="324704"/>
          </a:xfrm>
          <a:prstGeom prst="rect">
            <a:avLst/>
          </a:prstGeom>
        </p:spPr>
      </p:pic>
      <p:sp>
        <p:nvSpPr>
          <p:cNvPr id="51" name="Rounded Rectangle 50"/>
          <p:cNvSpPr/>
          <p:nvPr/>
        </p:nvSpPr>
        <p:spPr>
          <a:xfrm>
            <a:off x="2923378" y="1318043"/>
            <a:ext cx="1106469" cy="2607227"/>
          </a:xfrm>
          <a:prstGeom prst="round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lang="en-US" dirty="0">
              <a:solidFill>
                <a:srgbClr val="000000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52" name="Shape 136"/>
          <p:cNvSpPr/>
          <p:nvPr/>
        </p:nvSpPr>
        <p:spPr>
          <a:xfrm>
            <a:off x="2971483" y="1489584"/>
            <a:ext cx="1011801" cy="702900"/>
          </a:xfrm>
          <a:prstGeom prst="can">
            <a:avLst>
              <a:gd name="adj" fmla="val 25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dirty="0">
                <a:latin typeface="Calibri" charset="0"/>
                <a:ea typeface="Calibri" charset="0"/>
                <a:cs typeface="Calibri" charset="0"/>
              </a:rPr>
              <a:t>HDFS</a:t>
            </a:r>
          </a:p>
        </p:txBody>
      </p:sp>
      <p:pic>
        <p:nvPicPr>
          <p:cNvPr id="53" name="Picture 52"/>
          <p:cNvPicPr>
            <a:picLocks noChangeAspect="1"/>
          </p:cNvPicPr>
          <p:nvPr/>
        </p:nvPicPr>
        <p:blipFill>
          <a:blip r:embed="rId6" cstate="screen">
            <a:alphaModFix amt="46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23378" y="3195242"/>
            <a:ext cx="1096275" cy="576098"/>
          </a:xfrm>
          <a:prstGeom prst="rect">
            <a:avLst/>
          </a:prstGeom>
        </p:spPr>
      </p:pic>
      <p:sp>
        <p:nvSpPr>
          <p:cNvPr id="54" name="Rounded Rectangle 53"/>
          <p:cNvSpPr/>
          <p:nvPr/>
        </p:nvSpPr>
        <p:spPr>
          <a:xfrm>
            <a:off x="4961585" y="1318043"/>
            <a:ext cx="1106469" cy="2607227"/>
          </a:xfrm>
          <a:prstGeom prst="round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lang="en-US" dirty="0">
              <a:solidFill>
                <a:srgbClr val="000000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52153" y="2560507"/>
            <a:ext cx="1015901" cy="259379"/>
          </a:xfrm>
          <a:prstGeom prst="rect">
            <a:avLst/>
          </a:prstGeom>
          <a:noFill/>
        </p:spPr>
      </p:pic>
      <p:sp>
        <p:nvSpPr>
          <p:cNvPr id="58" name="Rounded Rectangle 57"/>
          <p:cNvSpPr/>
          <p:nvPr/>
        </p:nvSpPr>
        <p:spPr>
          <a:xfrm>
            <a:off x="6691905" y="1318043"/>
            <a:ext cx="1106469" cy="2607227"/>
          </a:xfrm>
          <a:prstGeom prst="round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 lang="en-US" dirty="0">
              <a:solidFill>
                <a:srgbClr val="000000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59" name="Picture 58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65065" y="1617431"/>
            <a:ext cx="951323" cy="951323"/>
          </a:xfrm>
          <a:prstGeom prst="rect">
            <a:avLst/>
          </a:prstGeom>
        </p:spPr>
      </p:pic>
      <p:pic>
        <p:nvPicPr>
          <p:cNvPr id="9" name="Picture 8" descr="solr.jpe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5823" y="3194574"/>
            <a:ext cx="995620" cy="546269"/>
          </a:xfrm>
          <a:prstGeom prst="rect">
            <a:avLst/>
          </a:prstGeom>
        </p:spPr>
      </p:pic>
      <p:cxnSp>
        <p:nvCxnSpPr>
          <p:cNvPr id="68" name="Straight Arrow Connector 67"/>
          <p:cNvCxnSpPr/>
          <p:nvPr/>
        </p:nvCxnSpPr>
        <p:spPr>
          <a:xfrm flipH="1">
            <a:off x="1856943" y="3531575"/>
            <a:ext cx="1114540" cy="1"/>
          </a:xfrm>
          <a:prstGeom prst="straightConnector1">
            <a:avLst/>
          </a:prstGeom>
          <a:ln w="38100">
            <a:solidFill>
              <a:schemeClr val="accent2">
                <a:lumMod val="50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914541" y="1508921"/>
            <a:ext cx="9030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S3Distcp</a:t>
            </a:r>
            <a:endParaRPr lang="en-US" dirty="0"/>
          </a:p>
        </p:txBody>
      </p:sp>
      <p:sp>
        <p:nvSpPr>
          <p:cNvPr id="71" name="TextBox 70"/>
          <p:cNvSpPr txBox="1"/>
          <p:nvPr/>
        </p:nvSpPr>
        <p:spPr>
          <a:xfrm>
            <a:off x="1998196" y="2512109"/>
            <a:ext cx="5736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CDC</a:t>
            </a:r>
            <a:endParaRPr lang="en-US" dirty="0"/>
          </a:p>
        </p:txBody>
      </p:sp>
      <p:cxnSp>
        <p:nvCxnSpPr>
          <p:cNvPr id="73" name="Straight Arrow Connector 72"/>
          <p:cNvCxnSpPr/>
          <p:nvPr/>
        </p:nvCxnSpPr>
        <p:spPr>
          <a:xfrm flipH="1">
            <a:off x="3943062" y="1850655"/>
            <a:ext cx="1028144" cy="0"/>
          </a:xfrm>
          <a:prstGeom prst="straightConnector1">
            <a:avLst/>
          </a:prstGeom>
          <a:ln w="38100">
            <a:solidFill>
              <a:schemeClr val="accent2">
                <a:lumMod val="50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/>
          <p:nvPr/>
        </p:nvCxnSpPr>
        <p:spPr>
          <a:xfrm flipH="1" flipV="1">
            <a:off x="3971925" y="3514964"/>
            <a:ext cx="989660" cy="16611"/>
          </a:xfrm>
          <a:prstGeom prst="straightConnector1">
            <a:avLst/>
          </a:prstGeom>
          <a:ln w="38100">
            <a:solidFill>
              <a:schemeClr val="accent2">
                <a:lumMod val="50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/>
          <p:nvPr/>
        </p:nvCxnSpPr>
        <p:spPr>
          <a:xfrm flipH="1" flipV="1">
            <a:off x="6048812" y="2100801"/>
            <a:ext cx="697011" cy="16612"/>
          </a:xfrm>
          <a:prstGeom prst="straightConnector1">
            <a:avLst/>
          </a:prstGeom>
          <a:ln w="38100">
            <a:solidFill>
              <a:schemeClr val="accent2">
                <a:lumMod val="50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/>
          <p:nvPr/>
        </p:nvCxnSpPr>
        <p:spPr>
          <a:xfrm flipH="1" flipV="1">
            <a:off x="6068054" y="3531576"/>
            <a:ext cx="697011" cy="16612"/>
          </a:xfrm>
          <a:prstGeom prst="straightConnector1">
            <a:avLst/>
          </a:prstGeom>
          <a:ln w="38100">
            <a:solidFill>
              <a:schemeClr val="accent2">
                <a:lumMod val="50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Shape 133"/>
          <p:cNvSpPr/>
          <p:nvPr/>
        </p:nvSpPr>
        <p:spPr>
          <a:xfrm>
            <a:off x="525933" y="720322"/>
            <a:ext cx="7950578" cy="3936128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869842" y="4223517"/>
            <a:ext cx="7108408" cy="23089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Metadata, Lineage, </a:t>
            </a:r>
            <a:r>
              <a:rPr lang="en-US" dirty="0"/>
              <a:t>Security, </a:t>
            </a:r>
            <a:r>
              <a:rPr lang="en-US" dirty="0" smtClean="0"/>
              <a:t>Operations</a:t>
            </a:r>
            <a:endParaRPr lang="en-US" dirty="0"/>
          </a:p>
        </p:txBody>
      </p:sp>
      <p:sp>
        <p:nvSpPr>
          <p:cNvPr id="85" name="Shape 133"/>
          <p:cNvSpPr/>
          <p:nvPr/>
        </p:nvSpPr>
        <p:spPr>
          <a:xfrm>
            <a:off x="2762700" y="826154"/>
            <a:ext cx="5355600" cy="3317862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000000"/>
            </a:solidFill>
            <a:prstDash val="dashDot"/>
            <a:round/>
            <a:headEnd type="none" w="med" len="med"/>
            <a:tailEnd type="none" w="med" len="med"/>
          </a:ln>
        </p:spPr>
        <p:txBody>
          <a:bodyPr lIns="91425" tIns="0" rIns="91425" bIns="91425" anchor="t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r>
              <a:rPr lang="en-US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Calibri" charset="0"/>
                <a:ea typeface="Calibri" charset="0"/>
                <a:cs typeface="Calibri" charset="0"/>
              </a:rPr>
              <a:t>Hortonworks Data Platform</a:t>
            </a:r>
            <a:endParaRPr b="1" dirty="0">
              <a:solidFill>
                <a:schemeClr val="accent6">
                  <a:lumMod val="60000"/>
                  <a:lumOff val="40000"/>
                </a:schemeClr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90" name="Picture 89"/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59712" y="3044589"/>
            <a:ext cx="758904" cy="403673"/>
          </a:xfrm>
          <a:prstGeom prst="rect">
            <a:avLst/>
          </a:prstGeom>
        </p:spPr>
      </p:pic>
      <p:pic>
        <p:nvPicPr>
          <p:cNvPr id="92" name="Picture 91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03752" y="2594034"/>
            <a:ext cx="1015901" cy="259379"/>
          </a:xfrm>
          <a:prstGeom prst="rect">
            <a:avLst/>
          </a:prstGeom>
          <a:noFill/>
        </p:spPr>
      </p:pic>
      <p:cxnSp>
        <p:nvCxnSpPr>
          <p:cNvPr id="95" name="Straight Arrow Connector 94"/>
          <p:cNvCxnSpPr/>
          <p:nvPr/>
        </p:nvCxnSpPr>
        <p:spPr>
          <a:xfrm flipH="1">
            <a:off x="1808838" y="2794910"/>
            <a:ext cx="1114540" cy="1"/>
          </a:xfrm>
          <a:prstGeom prst="straightConnector1">
            <a:avLst/>
          </a:prstGeom>
          <a:ln w="38100">
            <a:solidFill>
              <a:schemeClr val="accent2">
                <a:lumMod val="50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/>
          <p:cNvCxnSpPr/>
          <p:nvPr/>
        </p:nvCxnSpPr>
        <p:spPr>
          <a:xfrm flipH="1">
            <a:off x="1856943" y="1847315"/>
            <a:ext cx="1114540" cy="1"/>
          </a:xfrm>
          <a:prstGeom prst="straightConnector1">
            <a:avLst/>
          </a:prstGeom>
          <a:ln w="38100">
            <a:solidFill>
              <a:schemeClr val="accent2">
                <a:lumMod val="50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/>
          <p:cNvCxnSpPr/>
          <p:nvPr/>
        </p:nvCxnSpPr>
        <p:spPr>
          <a:xfrm flipH="1">
            <a:off x="3951147" y="2734251"/>
            <a:ext cx="1028144" cy="0"/>
          </a:xfrm>
          <a:prstGeom prst="straightConnector1">
            <a:avLst/>
          </a:prstGeom>
          <a:ln w="38100">
            <a:solidFill>
              <a:schemeClr val="accent2">
                <a:lumMod val="50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8" name="Picture 97"/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4095126" y="2096627"/>
            <a:ext cx="758904" cy="403673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4127495" y="3482479"/>
            <a:ext cx="800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/>
              <a:t>Lambda</a:t>
            </a:r>
          </a:p>
          <a:p>
            <a:r>
              <a:rPr lang="en-US" sz="900" dirty="0" smtClean="0"/>
              <a:t>Architecture</a:t>
            </a:r>
            <a:endParaRPr lang="en-US" sz="900" dirty="0"/>
          </a:p>
        </p:txBody>
      </p:sp>
      <p:sp>
        <p:nvSpPr>
          <p:cNvPr id="26" name="TextBox 25"/>
          <p:cNvSpPr txBox="1"/>
          <p:nvPr/>
        </p:nvSpPr>
        <p:spPr>
          <a:xfrm>
            <a:off x="904510" y="3865551"/>
            <a:ext cx="8432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Sources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6024549" y="1873243"/>
            <a:ext cx="72359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/>
              <a:t>$ </a:t>
            </a:r>
            <a:r>
              <a:rPr lang="en-US" sz="900" dirty="0"/>
              <a:t>amounts </a:t>
            </a:r>
          </a:p>
        </p:txBody>
      </p:sp>
      <p:sp>
        <p:nvSpPr>
          <p:cNvPr id="104" name="TextBox 103"/>
          <p:cNvSpPr txBox="1"/>
          <p:nvPr/>
        </p:nvSpPr>
        <p:spPr>
          <a:xfrm>
            <a:off x="6027314" y="3131010"/>
            <a:ext cx="672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/>
              <a:t>Real time</a:t>
            </a:r>
          </a:p>
          <a:p>
            <a:r>
              <a:rPr lang="en-US" sz="900" dirty="0" smtClean="0"/>
              <a:t>search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3707345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2457"/>
    </mc:Choice>
    <mc:Fallback xmlns="">
      <p:transition spd="slow" advTm="92457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ctrTitle"/>
          </p:nvPr>
        </p:nvSpPr>
        <p:spPr>
          <a:xfrm>
            <a:off x="525933" y="426021"/>
            <a:ext cx="8229600" cy="294300"/>
          </a:xfrm>
          <a:prstGeom prst="rect">
            <a:avLst/>
          </a:prstGeom>
        </p:spPr>
        <p:txBody>
          <a:bodyPr lIns="57150" tIns="57150" rIns="57150" bIns="5715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smtClean="0"/>
              <a:t>Lambda Architecture</a:t>
            </a:r>
            <a:endParaRPr lang="en" dirty="0"/>
          </a:p>
        </p:txBody>
      </p:sp>
      <p:pic>
        <p:nvPicPr>
          <p:cNvPr id="2" name="Picture 1" descr="lambda-architecture-2-800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491" y="879081"/>
            <a:ext cx="6393948" cy="3620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103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2457"/>
    </mc:Choice>
    <mc:Fallback>
      <p:transition xmlns:p14="http://schemas.microsoft.com/office/powerpoint/2010/main" spd="slow" advTm="92457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Tools and Technologies</a:t>
            </a:r>
            <a:endParaRPr lang="en-US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Infrastructure: On premise or Cloud</a:t>
            </a:r>
          </a:p>
          <a:p>
            <a:r>
              <a:rPr lang="en-US" dirty="0" smtClean="0"/>
              <a:t>Security: Ranger, Knox, Kerberos, AD</a:t>
            </a:r>
          </a:p>
          <a:p>
            <a:r>
              <a:rPr lang="en-US" dirty="0" smtClean="0"/>
              <a:t>Metadata &amp; Lineage: Atlas, Falcon</a:t>
            </a:r>
          </a:p>
          <a:p>
            <a:r>
              <a:rPr lang="en-US" dirty="0" smtClean="0"/>
              <a:t>Storage: HDFS, </a:t>
            </a:r>
            <a:r>
              <a:rPr lang="en-US" dirty="0" err="1" smtClean="0"/>
              <a:t>HBase</a:t>
            </a:r>
            <a:endParaRPr lang="en-US" dirty="0" smtClean="0"/>
          </a:p>
          <a:p>
            <a:r>
              <a:rPr lang="en-US" dirty="0" smtClean="0"/>
              <a:t>Data transformations: Spark, Spark Streaming, Spark </a:t>
            </a:r>
            <a:r>
              <a:rPr lang="en-US" dirty="0" err="1" smtClean="0"/>
              <a:t>MLlib</a:t>
            </a:r>
            <a:r>
              <a:rPr lang="en-US" dirty="0" smtClean="0"/>
              <a:t>, Kafka</a:t>
            </a:r>
            <a:endParaRPr lang="en-US" dirty="0"/>
          </a:p>
          <a:p>
            <a:r>
              <a:rPr lang="en-US" dirty="0" smtClean="0"/>
              <a:t>BI: Hive(</a:t>
            </a:r>
            <a:r>
              <a:rPr lang="en-US" dirty="0" err="1" smtClean="0"/>
              <a:t>Tez</a:t>
            </a:r>
            <a:r>
              <a:rPr lang="en-US" dirty="0" smtClean="0"/>
              <a:t>), </a:t>
            </a:r>
            <a:r>
              <a:rPr lang="en-US" dirty="0" err="1" smtClean="0"/>
              <a:t>Solr</a:t>
            </a:r>
            <a:endParaRPr lang="en-US" dirty="0" smtClean="0"/>
          </a:p>
          <a:p>
            <a:r>
              <a:rPr lang="en-US" dirty="0" smtClean="0"/>
              <a:t>Operations: </a:t>
            </a:r>
            <a:r>
              <a:rPr lang="en-US" dirty="0" err="1" smtClean="0"/>
              <a:t>Ambari</a:t>
            </a:r>
            <a:endParaRPr lang="en-US" dirty="0" smtClean="0"/>
          </a:p>
          <a:p>
            <a:r>
              <a:rPr lang="en-US" dirty="0"/>
              <a:t>Other Tools: CDC (Oracle Golden Gate / IBM CDC / A</a:t>
            </a:r>
            <a:r>
              <a:rPr lang="en-US" dirty="0" smtClean="0"/>
              <a:t>ttunity)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95969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7261"/>
    </mc:Choice>
    <mc:Fallback xmlns="">
      <p:transition spd="slow" advTm="57261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Other Considerations</a:t>
            </a:r>
            <a:endParaRPr lang="en-US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Data Governance – Quality, Retention, Encryption</a:t>
            </a:r>
            <a:r>
              <a:rPr lang="en-US" dirty="0"/>
              <a:t>, </a:t>
            </a:r>
            <a:r>
              <a:rPr lang="en-US" dirty="0" smtClean="0"/>
              <a:t>Anonymization, Compression</a:t>
            </a:r>
          </a:p>
          <a:p>
            <a:r>
              <a:rPr lang="en-US" dirty="0" smtClean="0"/>
              <a:t>Continuous Integration (CI) and Continuous Delivery (CD)</a:t>
            </a:r>
          </a:p>
          <a:p>
            <a:r>
              <a:rPr lang="en-US" dirty="0" smtClean="0"/>
              <a:t>Operations and Support – Incident Management, Upgrades / Migrations</a:t>
            </a:r>
          </a:p>
          <a:p>
            <a:r>
              <a:rPr lang="en-US" dirty="0" smtClean="0"/>
              <a:t>Data Science Discovery Services</a:t>
            </a:r>
          </a:p>
          <a:p>
            <a:r>
              <a:rPr lang="en-US" dirty="0"/>
              <a:t>Backup </a:t>
            </a:r>
            <a:r>
              <a:rPr lang="en-US" dirty="0" smtClean="0"/>
              <a:t>/ Restore, Disaster Recovery</a:t>
            </a:r>
          </a:p>
          <a:p>
            <a:r>
              <a:rPr lang="en-US" dirty="0"/>
              <a:t>Sizing of the </a:t>
            </a:r>
            <a:r>
              <a:rPr lang="en-US" dirty="0" smtClean="0"/>
              <a:t>cluster</a:t>
            </a:r>
          </a:p>
          <a:p>
            <a:pPr lvl="1"/>
            <a:r>
              <a:rPr lang="en-US" dirty="0" smtClean="0"/>
              <a:t>20 Node cluster, 256 GB RAM, 32 Cores, 80 TB HDD</a:t>
            </a:r>
            <a:endParaRPr lang="en-US" dirty="0"/>
          </a:p>
          <a:p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838097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7261"/>
    </mc:Choice>
    <mc:Fallback xmlns="">
      <p:transition spd="slow" advTm="57261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509938" y="1686368"/>
            <a:ext cx="6571460" cy="735750"/>
          </a:xfrm>
        </p:spPr>
        <p:txBody>
          <a:bodyPr/>
          <a:lstStyle/>
          <a:p>
            <a:r>
              <a:rPr lang="en-US" dirty="0"/>
              <a:t>Why Hadoop for this use case? </a:t>
            </a:r>
          </a:p>
        </p:txBody>
      </p:sp>
    </p:spTree>
    <p:extLst>
      <p:ext uri="{BB962C8B-B14F-4D97-AF65-F5344CB8AC3E}">
        <p14:creationId xmlns:p14="http://schemas.microsoft.com/office/powerpoint/2010/main" val="740933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602"/>
    </mc:Choice>
    <mc:Fallback xmlns="">
      <p:transition spd="slow" advTm="37602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Hortonworks Presentation Template">
  <a:themeElements>
    <a:clrScheme name="Hortonworks">
      <a:dk1>
        <a:srgbClr val="000000"/>
      </a:dk1>
      <a:lt1>
        <a:srgbClr val="1E1E1E"/>
      </a:lt1>
      <a:dk2>
        <a:srgbClr val="FFFFFF"/>
      </a:dk2>
      <a:lt2>
        <a:srgbClr val="FFC61E"/>
      </a:lt2>
      <a:accent1>
        <a:srgbClr val="3FAE2A"/>
      </a:accent1>
      <a:accent2>
        <a:srgbClr val="3DB5E6"/>
      </a:accent2>
      <a:accent3>
        <a:srgbClr val="44697D"/>
      </a:accent3>
      <a:accent4>
        <a:srgbClr val="DAD9D6"/>
      </a:accent4>
      <a:accent5>
        <a:srgbClr val="3B8640"/>
      </a:accent5>
      <a:accent6>
        <a:srgbClr val="FF700A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 w="15875">
          <a:solidFill>
            <a:schemeClr val="tx1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="" xmlns:thm15="http://schemas.microsoft.com/office/thememl/2012/main" name="2017-01-30-Apache Spark and Object Stores" id="{7C82E964-F7EB-344D-85C9-2AB5780687C9}" vid="{2B90928F-1718-CA4F-A4FB-EEDC88B5D130}"/>
    </a:ext>
  </a:extLst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31863</TotalTime>
  <Words>398</Words>
  <Application>Microsoft Macintosh PowerPoint</Application>
  <PresentationFormat>On-screen Show (16:9)</PresentationFormat>
  <Paragraphs>82</Paragraphs>
  <Slides>18</Slides>
  <Notes>6</Notes>
  <HiddenSlides>1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Hortonworks Presentation Template</vt:lpstr>
      <vt:lpstr>Hortonworks Assessment</vt:lpstr>
      <vt:lpstr>Agenda</vt:lpstr>
      <vt:lpstr>Solution Architecture</vt:lpstr>
      <vt:lpstr>Current challenges / limitations</vt:lpstr>
      <vt:lpstr>Proposed Architecture</vt:lpstr>
      <vt:lpstr>Lambda Architecture</vt:lpstr>
      <vt:lpstr>Tools and Technologies</vt:lpstr>
      <vt:lpstr>Other Considerations</vt:lpstr>
      <vt:lpstr>Why Hadoop for this use case? </vt:lpstr>
      <vt:lpstr>Why Hadoop for this use case?</vt:lpstr>
      <vt:lpstr>Why Hortonworks for Hadoop?</vt:lpstr>
      <vt:lpstr>Hortonworks Company Profile</vt:lpstr>
      <vt:lpstr>Hortonworks Data Platform</vt:lpstr>
      <vt:lpstr>Hortonworks Data Platform</vt:lpstr>
      <vt:lpstr>Why Hortonworks for Hadoop?</vt:lpstr>
      <vt:lpstr>Lessons Learnt in Exercise</vt:lpstr>
      <vt:lpstr>Lessons Learnt in Exercise</vt:lpstr>
      <vt:lpstr>Questions?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Hadoop, Spark Hive &amp; Cloud Storage</dc:title>
  <cp:lastModifiedBy>Pavan Challa</cp:lastModifiedBy>
  <cp:revision>262</cp:revision>
  <dcterms:modified xsi:type="dcterms:W3CDTF">2017-04-10T12:59:33Z</dcterms:modified>
</cp:coreProperties>
</file>